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6" r:id="rId20"/>
    <p:sldId id="277" r:id="rId21"/>
    <p:sldId id="272" r:id="rId22"/>
    <p:sldId id="273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44551600" cy="3149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4660"/>
  </p:normalViewPr>
  <p:slideViewPr>
    <p:cSldViewPr snapToGrid="0" snapToObjects="1">
      <p:cViewPr varScale="1">
        <p:scale>
          <a:sx n="15" d="100"/>
          <a:sy n="15" d="100"/>
        </p:scale>
        <p:origin x="-174" y="-162"/>
      </p:cViewPr>
      <p:guideLst>
        <p:guide orient="horz" pos="9920"/>
        <p:guide pos="1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06234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50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50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50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50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50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50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50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50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50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5390443" y="19356917"/>
            <a:ext cx="33792586" cy="141957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2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5390443" y="14143566"/>
            <a:ext cx="33792586" cy="1940279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116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1278465" y="3936999"/>
            <a:ext cx="41994671" cy="23622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3248554" y="7417779"/>
            <a:ext cx="38054493" cy="8492650"/>
          </a:xfrm>
          <a:prstGeom prst="rect">
            <a:avLst/>
          </a:prstGeom>
        </p:spPr>
        <p:txBody>
          <a:bodyPr lIns="92815" tIns="92815" rIns="92815" bIns="92815"/>
          <a:lstStyle>
            <a:lvl1pPr>
              <a:defRPr sz="25600"/>
            </a:lvl1pPr>
          </a:lstStyle>
          <a:p>
            <a:r>
              <a:t>Текст заголовка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3248554" y="16142467"/>
            <a:ext cx="38054493" cy="2900496"/>
          </a:xfrm>
          <a:prstGeom prst="rect">
            <a:avLst/>
          </a:prstGeom>
        </p:spPr>
        <p:txBody>
          <a:bodyPr lIns="92815" tIns="92815" rIns="92815" bIns="92815"/>
          <a:lstStyle>
            <a:lvl1pPr>
              <a:defRPr sz="10000"/>
            </a:lvl1pPr>
            <a:lvl2pPr>
              <a:defRPr sz="10000"/>
            </a:lvl2pPr>
            <a:lvl3pPr>
              <a:defRPr sz="10000"/>
            </a:lvl3pPr>
            <a:lvl4pPr>
              <a:defRPr sz="10000"/>
            </a:lvl4pPr>
            <a:lvl5pPr>
              <a:defRPr sz="10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21783726" y="27117938"/>
            <a:ext cx="960943" cy="1011133"/>
          </a:xfrm>
          <a:prstGeom prst="rect">
            <a:avLst/>
          </a:prstGeom>
        </p:spPr>
        <p:txBody>
          <a:bodyPr lIns="92815" tIns="92815" rIns="92815" bIns="92815"/>
          <a:lstStyle>
            <a:lvl1pPr>
              <a:defRPr sz="5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6662078" y="5096226"/>
            <a:ext cx="31233537" cy="150480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372076" y="20209933"/>
            <a:ext cx="39807447" cy="345581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2372076" y="23775106"/>
            <a:ext cx="39807447" cy="273403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340576" y="11745383"/>
            <a:ext cx="35870447" cy="8005234"/>
          </a:xfrm>
          <a:prstGeom prst="rect">
            <a:avLst/>
          </a:prstGeom>
        </p:spPr>
        <p:txBody>
          <a:bodyPr anchor="ctr"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23953211" y="5839882"/>
            <a:ext cx="16404169" cy="1981623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121854" y="5839882"/>
            <a:ext cx="17607142" cy="9667524"/>
          </a:xfrm>
          <a:prstGeom prst="rect">
            <a:avLst/>
          </a:prstGeom>
        </p:spPr>
        <p:txBody>
          <a:bodyPr/>
          <a:lstStyle>
            <a:lvl1pPr>
              <a:defRPr sz="186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121854" y="15726128"/>
            <a:ext cx="17607142" cy="9929991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4187470" y="5577415"/>
            <a:ext cx="36176658" cy="3937002"/>
          </a:xfrm>
          <a:prstGeom prst="rect">
            <a:avLst/>
          </a:prstGeom>
        </p:spPr>
        <p:txBody>
          <a:bodyPr anchor="ctr"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4187470" y="5577415"/>
            <a:ext cx="36176658" cy="3937002"/>
          </a:xfrm>
          <a:prstGeom prst="rect">
            <a:avLst/>
          </a:prstGeom>
        </p:spPr>
        <p:txBody>
          <a:bodyPr anchor="ctr"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4187470" y="9514416"/>
            <a:ext cx="36176658" cy="15857363"/>
          </a:xfrm>
          <a:prstGeom prst="rect">
            <a:avLst/>
          </a:prstGeom>
        </p:spPr>
        <p:txBody>
          <a:bodyPr anchor="ctr"/>
          <a:lstStyle>
            <a:lvl1pPr marL="1416538" indent="-1416538" algn="l">
              <a:spcBef>
                <a:spcPts val="5900"/>
              </a:spcBef>
              <a:buSzPct val="75000"/>
              <a:buChar char="•"/>
              <a:defRPr sz="11600"/>
            </a:lvl1pPr>
            <a:lvl2pPr marL="2051538" indent="-1416538" algn="l">
              <a:spcBef>
                <a:spcPts val="5900"/>
              </a:spcBef>
              <a:buSzPct val="75000"/>
              <a:buChar char="•"/>
              <a:defRPr sz="11600"/>
            </a:lvl2pPr>
            <a:lvl3pPr marL="2686538" indent="-1416538" algn="l">
              <a:spcBef>
                <a:spcPts val="5900"/>
              </a:spcBef>
              <a:buSzPct val="75000"/>
              <a:buChar char="•"/>
              <a:defRPr sz="11600"/>
            </a:lvl3pPr>
            <a:lvl4pPr marL="3321538" indent="-1416538" algn="l">
              <a:spcBef>
                <a:spcPts val="5900"/>
              </a:spcBef>
              <a:buSzPct val="75000"/>
              <a:buChar char="•"/>
              <a:defRPr sz="11600"/>
            </a:lvl4pPr>
            <a:lvl5pPr marL="3956538" indent="-1416538" algn="l">
              <a:spcBef>
                <a:spcPts val="5900"/>
              </a:spcBef>
              <a:buSzPct val="75000"/>
              <a:buChar char="•"/>
              <a:defRPr sz="1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23959961" y="9514416"/>
            <a:ext cx="16404169" cy="158573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4187470" y="5577415"/>
            <a:ext cx="36176658" cy="3937002"/>
          </a:xfrm>
          <a:prstGeom prst="rect">
            <a:avLst/>
          </a:prstGeom>
        </p:spPr>
        <p:txBody>
          <a:bodyPr anchor="ctr"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187470" y="9514416"/>
            <a:ext cx="17235314" cy="15857363"/>
          </a:xfrm>
          <a:prstGeom prst="rect">
            <a:avLst/>
          </a:prstGeom>
        </p:spPr>
        <p:txBody>
          <a:bodyPr anchor="ctr"/>
          <a:lstStyle>
            <a:lvl1pPr marL="1266613" indent="-1266613" algn="l">
              <a:spcBef>
                <a:spcPts val="4500"/>
              </a:spcBef>
              <a:buSzPct val="75000"/>
              <a:buChar char="•"/>
              <a:defRPr sz="10200"/>
            </a:lvl1pPr>
            <a:lvl2pPr marL="1825413" indent="-1266613" algn="l">
              <a:spcBef>
                <a:spcPts val="4500"/>
              </a:spcBef>
              <a:buSzPct val="75000"/>
              <a:buChar char="•"/>
              <a:defRPr sz="10200"/>
            </a:lvl2pPr>
            <a:lvl3pPr marL="2384213" indent="-1266613" algn="l">
              <a:spcBef>
                <a:spcPts val="4500"/>
              </a:spcBef>
              <a:buSzPct val="75000"/>
              <a:buChar char="•"/>
              <a:defRPr sz="10200"/>
            </a:lvl3pPr>
            <a:lvl4pPr marL="2943013" indent="-1266613" algn="l">
              <a:spcBef>
                <a:spcPts val="4500"/>
              </a:spcBef>
              <a:buSzPct val="75000"/>
              <a:buChar char="•"/>
              <a:defRPr sz="10200"/>
            </a:lvl4pPr>
            <a:lvl5pPr marL="3501813" indent="-1266613" algn="l">
              <a:spcBef>
                <a:spcPts val="4500"/>
              </a:spcBef>
              <a:buSzPct val="75000"/>
              <a:buChar char="•"/>
              <a:defRPr sz="10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187470" y="6999110"/>
            <a:ext cx="36176658" cy="17475908"/>
          </a:xfrm>
          <a:prstGeom prst="rect">
            <a:avLst/>
          </a:prstGeom>
        </p:spPr>
        <p:txBody>
          <a:bodyPr anchor="ctr"/>
          <a:lstStyle>
            <a:lvl1pPr marL="1416538" indent="-1416538" algn="l">
              <a:spcBef>
                <a:spcPts val="5900"/>
              </a:spcBef>
              <a:buSzPct val="75000"/>
              <a:buChar char="•"/>
              <a:defRPr sz="11600"/>
            </a:lvl1pPr>
            <a:lvl2pPr marL="2051538" indent="-1416538" algn="l">
              <a:spcBef>
                <a:spcPts val="5900"/>
              </a:spcBef>
              <a:buSzPct val="75000"/>
              <a:buChar char="•"/>
              <a:defRPr sz="11600"/>
            </a:lvl2pPr>
            <a:lvl3pPr marL="2686538" indent="-1416538" algn="l">
              <a:spcBef>
                <a:spcPts val="5900"/>
              </a:spcBef>
              <a:buSzPct val="75000"/>
              <a:buChar char="•"/>
              <a:defRPr sz="11600"/>
            </a:lvl3pPr>
            <a:lvl4pPr marL="3321538" indent="-1416538" algn="l">
              <a:spcBef>
                <a:spcPts val="5900"/>
              </a:spcBef>
              <a:buSzPct val="75000"/>
              <a:buChar char="•"/>
              <a:defRPr sz="11600"/>
            </a:lvl4pPr>
            <a:lvl5pPr marL="3956538" indent="-1416538" algn="l">
              <a:spcBef>
                <a:spcPts val="5900"/>
              </a:spcBef>
              <a:buSzPct val="75000"/>
              <a:buChar char="•"/>
              <a:defRPr sz="1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3356326" y="5883626"/>
            <a:ext cx="24409402" cy="1975061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28421893" y="16076082"/>
            <a:ext cx="12751508" cy="95581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28421893" y="5883626"/>
            <a:ext cx="12751507" cy="95581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40576" y="7895871"/>
            <a:ext cx="35870447" cy="80052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b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40576" y="16119828"/>
            <a:ext cx="35870447" cy="273402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21817965" y="26465389"/>
            <a:ext cx="893799" cy="936979"/>
          </a:xfrm>
          <a:prstGeom prst="rect">
            <a:avLst/>
          </a:prstGeom>
          <a:ln w="3175">
            <a:miter lim="400000"/>
          </a:ln>
        </p:spPr>
        <p:txBody>
          <a:bodyPr wrap="none" lIns="87488" tIns="87488" rIns="87488" bIns="87488">
            <a:spAutoFit/>
          </a:bodyPr>
          <a:lstStyle>
            <a:lvl1pPr>
              <a:defRPr sz="5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-80128" y="-15169"/>
            <a:ext cx="44711855" cy="31526337"/>
          </a:xfrm>
          <a:prstGeom prst="rect">
            <a:avLst/>
          </a:prstGeom>
          <a:solidFill>
            <a:srgbClr val="53585F"/>
          </a:solidFill>
          <a:ln w="3175"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559461" y="12249212"/>
            <a:ext cx="25432678" cy="2614091"/>
          </a:xfrm>
          <a:prstGeom prst="rect">
            <a:avLst/>
          </a:prstGeom>
        </p:spPr>
        <p:txBody>
          <a:bodyPr anchor="ctr"/>
          <a:lstStyle>
            <a:lvl1pPr>
              <a:defRPr sz="1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ru-RU" dirty="0"/>
              <a:t>Опережая негатив в </a:t>
            </a:r>
            <a:r>
              <a:rPr lang="ru-RU" dirty="0" smtClean="0"/>
              <a:t>СМИ</a:t>
            </a:r>
            <a:endParaRPr dirty="0"/>
          </a:p>
        </p:txBody>
      </p:sp>
      <p:sp>
        <p:nvSpPr>
          <p:cNvPr id="130" name="Shape 130"/>
          <p:cNvSpPr/>
          <p:nvPr/>
        </p:nvSpPr>
        <p:spPr>
          <a:xfrm>
            <a:off x="8259695" y="25262147"/>
            <a:ext cx="28032210" cy="32221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2815" tIns="92815" rIns="92815" bIns="92815" anchor="ctr">
            <a:normAutofit/>
          </a:bodyPr>
          <a:lstStyle/>
          <a:p>
            <a:pPr>
              <a:defRPr sz="5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 err="1"/>
              <a:t>Москва</a:t>
            </a:r>
            <a:endParaRPr dirty="0"/>
          </a:p>
          <a:p>
            <a:pPr>
              <a:defRPr sz="5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lang="ru-RU" dirty="0" smtClean="0"/>
              <a:t>3 июня</a:t>
            </a:r>
            <a:r>
              <a:rPr dirty="0" smtClean="0"/>
              <a:t> </a:t>
            </a:r>
            <a:r>
              <a:rPr dirty="0"/>
              <a:t>2016 г.</a:t>
            </a:r>
          </a:p>
        </p:txBody>
      </p:sp>
      <p:grpSp>
        <p:nvGrpSpPr>
          <p:cNvPr id="135" name="Group 135"/>
          <p:cNvGrpSpPr/>
          <p:nvPr/>
        </p:nvGrpSpPr>
        <p:grpSpPr>
          <a:xfrm>
            <a:off x="7217568" y="10267255"/>
            <a:ext cx="30116465" cy="10961491"/>
            <a:chOff x="0" y="0"/>
            <a:chExt cx="30116463" cy="10961490"/>
          </a:xfrm>
        </p:grpSpPr>
        <p:sp>
          <p:nvSpPr>
            <p:cNvPr id="131" name="Shape 131"/>
            <p:cNvSpPr/>
            <p:nvPr/>
          </p:nvSpPr>
          <p:spPr>
            <a:xfrm>
              <a:off x="0" y="0"/>
              <a:ext cx="30116463" cy="10961490"/>
            </a:xfrm>
            <a:prstGeom prst="rect">
              <a:avLst/>
            </a:prstGeom>
            <a:noFill/>
            <a:ln w="254000" cap="flat">
              <a:solidFill>
                <a:srgbClr val="FADA31"/>
              </a:solidFill>
              <a:prstDash val="solid"/>
              <a:miter lim="400000"/>
            </a:ln>
            <a:effectLst/>
          </p:spPr>
          <p:txBody>
            <a:bodyPr wrap="square" lIns="87488" tIns="87488" rIns="87488" bIns="87488" numCol="1" anchor="ctr">
              <a:noAutofit/>
            </a:bodyPr>
            <a:lstStyle/>
            <a:p>
              <a:pPr>
                <a:defRPr sz="7000"/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>
              <a:off x="1042127" y="6548102"/>
              <a:ext cx="28032210" cy="322210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2815" tIns="92815" rIns="92815" bIns="92815" numCol="1" anchor="ctr">
              <a:normAutofit/>
            </a:bodyPr>
            <a:lstStyle>
              <a:lvl1pPr>
                <a:defRPr sz="80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lvl1pPr>
            </a:lstStyle>
            <a:p>
              <a:r>
                <a:rPr lang="ru-RU" dirty="0" smtClean="0"/>
                <a:t>как </a:t>
              </a:r>
              <a:r>
                <a:rPr lang="ru-RU" dirty="0"/>
                <a:t>предвидеть и подстелить соломку</a:t>
              </a:r>
              <a:endParaRPr dirty="0"/>
            </a:p>
          </p:txBody>
        </p:sp>
        <p:pic>
          <p:nvPicPr>
            <p:cNvPr id="133" name="Изображение 132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61690" y="5838775"/>
              <a:ext cx="2594522" cy="127001"/>
            </a:xfrm>
            <a:prstGeom prst="rect">
              <a:avLst/>
            </a:prstGeom>
            <a:effectLst/>
          </p:spPr>
        </p:pic>
      </p:grpSp>
      <p:sp>
        <p:nvSpPr>
          <p:cNvPr id="136" name="Shape 136"/>
          <p:cNvSpPr/>
          <p:nvPr/>
        </p:nvSpPr>
        <p:spPr>
          <a:xfrm>
            <a:off x="13980450" y="3011748"/>
            <a:ext cx="16590700" cy="32221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2815" tIns="92815" rIns="92815" bIns="92815" anchor="ctr">
            <a:normAutofit/>
          </a:bodyPr>
          <a:lstStyle>
            <a:lvl1pPr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Светлана Ащеулова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-80128" y="-15169"/>
            <a:ext cx="44711855" cy="31526337"/>
          </a:xfrm>
          <a:prstGeom prst="rect">
            <a:avLst/>
          </a:prstGeom>
          <a:solidFill>
            <a:srgbClr val="53585F"/>
          </a:solidFill>
          <a:ln w="3175"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xfrm>
            <a:off x="9559460" y="8869331"/>
            <a:ext cx="25432678" cy="2614091"/>
          </a:xfrm>
          <a:prstGeom prst="rect">
            <a:avLst/>
          </a:prstGeom>
        </p:spPr>
        <p:txBody>
          <a:bodyPr anchor="ctr"/>
          <a:lstStyle>
            <a:lvl1pPr>
              <a:defRPr sz="1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ИСТОРИЯ №3</a:t>
            </a:r>
          </a:p>
        </p:txBody>
      </p:sp>
      <p:sp>
        <p:nvSpPr>
          <p:cNvPr id="203" name="Shape 203"/>
          <p:cNvSpPr/>
          <p:nvPr/>
        </p:nvSpPr>
        <p:spPr>
          <a:xfrm>
            <a:off x="8259695" y="13435477"/>
            <a:ext cx="28032210" cy="32221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2815" tIns="92815" rIns="92815" bIns="92815" anchor="ctr">
            <a:normAutofit/>
          </a:bodyPr>
          <a:lstStyle>
            <a:lvl1pPr>
              <a:defRPr sz="8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Из источников, близких к… далеких от…</a:t>
            </a:r>
          </a:p>
        </p:txBody>
      </p:sp>
      <p:pic>
        <p:nvPicPr>
          <p:cNvPr id="204" name="Изображение 20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79259" y="12726150"/>
            <a:ext cx="2594522" cy="127001"/>
          </a:xfrm>
          <a:prstGeom prst="rect">
            <a:avLst/>
          </a:prstGeom>
        </p:spPr>
      </p:pic>
      <p:pic>
        <p:nvPicPr>
          <p:cNvPr id="206" name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09048" y="18354417"/>
            <a:ext cx="4934943" cy="427225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1193800" y="13232655"/>
            <a:ext cx="5538689" cy="5538690"/>
          </a:xfrm>
          <a:prstGeom prst="ellipse">
            <a:avLst/>
          </a:prstGeom>
          <a:ln w="114300">
            <a:solidFill>
              <a:srgbClr val="FADA31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9296400" y="13232655"/>
            <a:ext cx="5538689" cy="5538690"/>
          </a:xfrm>
          <a:prstGeom prst="ellipse">
            <a:avLst/>
          </a:prstGeom>
          <a:ln w="114300">
            <a:solidFill>
              <a:srgbClr val="FADA31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17323519" y="13232655"/>
            <a:ext cx="5538689" cy="5538690"/>
          </a:xfrm>
          <a:prstGeom prst="ellipse">
            <a:avLst/>
          </a:prstGeom>
          <a:ln w="114300">
            <a:solidFill>
              <a:srgbClr val="FADA31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25439179" y="13232655"/>
            <a:ext cx="5538689" cy="5538690"/>
          </a:xfrm>
          <a:prstGeom prst="ellipse">
            <a:avLst/>
          </a:prstGeom>
          <a:ln w="114300">
            <a:solidFill>
              <a:srgbClr val="FADA31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2039242" y="20424321"/>
            <a:ext cx="3847804" cy="11528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6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Время</a:t>
            </a:r>
          </a:p>
        </p:txBody>
      </p:sp>
      <p:sp>
        <p:nvSpPr>
          <p:cNvPr id="213" name="Shape 213"/>
          <p:cNvSpPr/>
          <p:nvPr/>
        </p:nvSpPr>
        <p:spPr>
          <a:xfrm>
            <a:off x="24666661" y="20424321"/>
            <a:ext cx="7490124" cy="11528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6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Комментарий</a:t>
            </a:r>
          </a:p>
        </p:txBody>
      </p:sp>
      <p:sp>
        <p:nvSpPr>
          <p:cNvPr id="214" name="Shape 214"/>
          <p:cNvSpPr/>
          <p:nvPr/>
        </p:nvSpPr>
        <p:spPr>
          <a:xfrm>
            <a:off x="16474802" y="20442984"/>
            <a:ext cx="7490123" cy="116635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6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Лидеры мнений</a:t>
            </a:r>
          </a:p>
        </p:txBody>
      </p:sp>
      <p:sp>
        <p:nvSpPr>
          <p:cNvPr id="215" name="Shape 215"/>
          <p:cNvSpPr/>
          <p:nvPr/>
        </p:nvSpPr>
        <p:spPr>
          <a:xfrm>
            <a:off x="8320682" y="20424321"/>
            <a:ext cx="7490124" cy="11528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6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Аналитика</a:t>
            </a:r>
          </a:p>
        </p:txBody>
      </p:sp>
      <p:sp>
        <p:nvSpPr>
          <p:cNvPr id="216" name="Shape 216"/>
          <p:cNvSpPr/>
          <p:nvPr/>
        </p:nvSpPr>
        <p:spPr>
          <a:xfrm>
            <a:off x="36010254" y="20277497"/>
            <a:ext cx="5324972" cy="215772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6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От негатива к позитиву</a:t>
            </a:r>
          </a:p>
        </p:txBody>
      </p:sp>
      <p:pic>
        <p:nvPicPr>
          <p:cNvPr id="217" name="noun_105304_cc.png"/>
          <p:cNvPicPr>
            <a:picLocks noChangeAspect="1"/>
          </p:cNvPicPr>
          <p:nvPr/>
        </p:nvPicPr>
        <p:blipFill>
          <a:blip r:embed="rId2">
            <a:extLst/>
          </a:blip>
          <a:srcRect b="13886"/>
          <a:stretch>
            <a:fillRect/>
          </a:stretch>
        </p:blipFill>
        <p:spPr>
          <a:xfrm>
            <a:off x="33497688" y="11126390"/>
            <a:ext cx="10350147" cy="8912909"/>
          </a:xfrm>
          <a:prstGeom prst="rect">
            <a:avLst/>
          </a:prstGeom>
          <a:ln w="3175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7244655" y="14390511"/>
            <a:ext cx="1539578" cy="3222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2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+</a:t>
            </a:r>
          </a:p>
        </p:txBody>
      </p:sp>
      <p:sp>
        <p:nvSpPr>
          <p:cNvPr id="219" name="Shape 219"/>
          <p:cNvSpPr/>
          <p:nvPr/>
        </p:nvSpPr>
        <p:spPr>
          <a:xfrm>
            <a:off x="15347255" y="14390511"/>
            <a:ext cx="1539578" cy="3222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2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+</a:t>
            </a:r>
          </a:p>
        </p:txBody>
      </p:sp>
      <p:sp>
        <p:nvSpPr>
          <p:cNvPr id="220" name="Shape 220"/>
          <p:cNvSpPr/>
          <p:nvPr/>
        </p:nvSpPr>
        <p:spPr>
          <a:xfrm>
            <a:off x="23298894" y="14390511"/>
            <a:ext cx="1539578" cy="3222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2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+</a:t>
            </a:r>
          </a:p>
        </p:txBody>
      </p:sp>
      <p:sp>
        <p:nvSpPr>
          <p:cNvPr id="221" name="Shape 221"/>
          <p:cNvSpPr/>
          <p:nvPr/>
        </p:nvSpPr>
        <p:spPr>
          <a:xfrm>
            <a:off x="32135539" y="14390511"/>
            <a:ext cx="1539578" cy="3222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2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=</a:t>
            </a:r>
          </a:p>
        </p:txBody>
      </p:sp>
      <p:pic>
        <p:nvPicPr>
          <p:cNvPr id="222" name="noun_349621_cc.png"/>
          <p:cNvPicPr>
            <a:picLocks noChangeAspect="1"/>
          </p:cNvPicPr>
          <p:nvPr/>
        </p:nvPicPr>
        <p:blipFill>
          <a:blip r:embed="rId3">
            <a:extLst/>
          </a:blip>
          <a:srcRect b="17037"/>
          <a:stretch>
            <a:fillRect/>
          </a:stretch>
        </p:blipFill>
        <p:spPr>
          <a:xfrm>
            <a:off x="10123239" y="14390489"/>
            <a:ext cx="3885110" cy="3223167"/>
          </a:xfrm>
          <a:prstGeom prst="rect">
            <a:avLst/>
          </a:prstGeom>
          <a:ln w="3175">
            <a:miter lim="400000"/>
          </a:ln>
        </p:spPr>
      </p:pic>
      <p:pic>
        <p:nvPicPr>
          <p:cNvPr id="223" name="noun_128603_cc.png"/>
          <p:cNvPicPr>
            <a:picLocks noChangeAspect="1"/>
          </p:cNvPicPr>
          <p:nvPr/>
        </p:nvPicPr>
        <p:blipFill>
          <a:blip r:embed="rId4">
            <a:extLst/>
          </a:blip>
          <a:srcRect b="13093"/>
          <a:stretch>
            <a:fillRect/>
          </a:stretch>
        </p:blipFill>
        <p:spPr>
          <a:xfrm>
            <a:off x="2176809" y="14449623"/>
            <a:ext cx="3572636" cy="3104845"/>
          </a:xfrm>
          <a:prstGeom prst="rect">
            <a:avLst/>
          </a:prstGeom>
          <a:ln w="3175">
            <a:miter lim="400000"/>
          </a:ln>
        </p:spPr>
      </p:pic>
      <p:pic>
        <p:nvPicPr>
          <p:cNvPr id="224" name="noun_316808_cc.png"/>
          <p:cNvPicPr>
            <a:picLocks noChangeAspect="1"/>
          </p:cNvPicPr>
          <p:nvPr/>
        </p:nvPicPr>
        <p:blipFill>
          <a:blip r:embed="rId5">
            <a:extLst/>
          </a:blip>
          <a:srcRect r="5084" b="20234"/>
          <a:stretch>
            <a:fillRect/>
          </a:stretch>
        </p:blipFill>
        <p:spPr>
          <a:xfrm>
            <a:off x="17586200" y="13895387"/>
            <a:ext cx="5013442" cy="4213231"/>
          </a:xfrm>
          <a:prstGeom prst="rect">
            <a:avLst/>
          </a:prstGeom>
          <a:ln w="3175">
            <a:miter lim="400000"/>
          </a:ln>
        </p:spPr>
      </p:pic>
      <p:pic>
        <p:nvPicPr>
          <p:cNvPr id="225" name="noun_548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177478" y="14063265"/>
            <a:ext cx="4048473" cy="404847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/>
        </p:nvSpPr>
        <p:spPr>
          <a:xfrm>
            <a:off x="-80128" y="-15169"/>
            <a:ext cx="44711855" cy="31526337"/>
          </a:xfrm>
          <a:prstGeom prst="rect">
            <a:avLst/>
          </a:prstGeom>
          <a:solidFill>
            <a:srgbClr val="53585F"/>
          </a:solidFill>
          <a:ln w="3175"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6643819" y="10989442"/>
            <a:ext cx="31263962" cy="2614091"/>
          </a:xfrm>
          <a:prstGeom prst="rect">
            <a:avLst/>
          </a:prstGeom>
        </p:spPr>
        <p:txBody>
          <a:bodyPr anchor="ctr"/>
          <a:lstStyle>
            <a:lvl1pPr>
              <a:defRPr sz="1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КАК РАСПРЕДЕЛЯТЬ ИНФОПОВОДЫ</a:t>
            </a:r>
          </a:p>
        </p:txBody>
      </p:sp>
      <p:pic>
        <p:nvPicPr>
          <p:cNvPr id="229" name="distribu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84220" y="15708193"/>
            <a:ext cx="5183160" cy="450934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/>
        </p:nvSpPr>
        <p:spPr>
          <a:xfrm>
            <a:off x="9744530" y="10496770"/>
            <a:ext cx="2422554" cy="2425260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13656905" y="11011835"/>
            <a:ext cx="16241813" cy="13951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marL="36194" algn="l" defTabSz="457200">
              <a:lnSpc>
                <a:spcPct val="115000"/>
              </a:lnSpc>
              <a:spcBef>
                <a:spcPts val="1000"/>
              </a:spcBef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Всем одновременно.</a:t>
            </a:r>
          </a:p>
        </p:txBody>
      </p:sp>
      <p:sp>
        <p:nvSpPr>
          <p:cNvPr id="233" name="Shape 233"/>
          <p:cNvSpPr/>
          <p:nvPr/>
        </p:nvSpPr>
        <p:spPr>
          <a:xfrm>
            <a:off x="10405292" y="10821810"/>
            <a:ext cx="999431" cy="16989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1</a:t>
            </a:r>
          </a:p>
        </p:txBody>
      </p:sp>
      <p:sp>
        <p:nvSpPr>
          <p:cNvPr id="234" name="Shape 234"/>
          <p:cNvSpPr/>
          <p:nvPr/>
        </p:nvSpPr>
        <p:spPr>
          <a:xfrm>
            <a:off x="9719131" y="14535371"/>
            <a:ext cx="2422554" cy="2425260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235" name="Shape 235"/>
          <p:cNvSpPr/>
          <p:nvPr/>
        </p:nvSpPr>
        <p:spPr>
          <a:xfrm>
            <a:off x="13631505" y="15050435"/>
            <a:ext cx="21232715" cy="13951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Один повод в одни руки через интервью.  </a:t>
            </a:r>
          </a:p>
        </p:txBody>
      </p:sp>
      <p:sp>
        <p:nvSpPr>
          <p:cNvPr id="236" name="Shape 236"/>
          <p:cNvSpPr/>
          <p:nvPr/>
        </p:nvSpPr>
        <p:spPr>
          <a:xfrm>
            <a:off x="10417992" y="14898511"/>
            <a:ext cx="999431" cy="1698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2</a:t>
            </a:r>
          </a:p>
        </p:txBody>
      </p:sp>
      <p:sp>
        <p:nvSpPr>
          <p:cNvPr id="237" name="Shape 237"/>
          <p:cNvSpPr/>
          <p:nvPr/>
        </p:nvSpPr>
        <p:spPr>
          <a:xfrm>
            <a:off x="9744531" y="18573970"/>
            <a:ext cx="2422554" cy="2425259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13656905" y="19089033"/>
            <a:ext cx="17793793" cy="13951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Эксклюзивы каждому по очереди.</a:t>
            </a:r>
          </a:p>
        </p:txBody>
      </p:sp>
      <p:sp>
        <p:nvSpPr>
          <p:cNvPr id="239" name="Shape 239"/>
          <p:cNvSpPr/>
          <p:nvPr/>
        </p:nvSpPr>
        <p:spPr>
          <a:xfrm>
            <a:off x="10443392" y="18937111"/>
            <a:ext cx="999431" cy="1698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/>
        </p:nvSpPr>
        <p:spPr>
          <a:xfrm>
            <a:off x="4835574" y="3847904"/>
            <a:ext cx="34880452" cy="42929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3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/>
              <a:t>Как реагировать на раскопанный журналистом негатив?</a:t>
            </a:r>
          </a:p>
        </p:txBody>
      </p:sp>
      <p:sp>
        <p:nvSpPr>
          <p:cNvPr id="242" name="Shape 242"/>
          <p:cNvSpPr/>
          <p:nvPr/>
        </p:nvSpPr>
        <p:spPr>
          <a:xfrm>
            <a:off x="2219374" y="15914511"/>
            <a:ext cx="12151619" cy="1698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/>
              <a:t>«No comments»</a:t>
            </a:r>
          </a:p>
        </p:txBody>
      </p:sp>
      <p:sp>
        <p:nvSpPr>
          <p:cNvPr id="243" name="Shape 243"/>
          <p:cNvSpPr/>
          <p:nvPr/>
        </p:nvSpPr>
        <p:spPr>
          <a:xfrm>
            <a:off x="4276774" y="24752640"/>
            <a:ext cx="17601110" cy="29203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9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/>
              <a:t>«Я даю фактуру, а вы убираете жёсткий негатив»</a:t>
            </a:r>
          </a:p>
        </p:txBody>
      </p:sp>
      <p:cxnSp>
        <p:nvCxnSpPr>
          <p:cNvPr id="244" name="Connector 244"/>
          <p:cNvCxnSpPr/>
          <p:nvPr/>
        </p:nvCxnSpPr>
        <p:spPr>
          <a:xfrm flipV="1">
            <a:off x="8295184" y="8140897"/>
            <a:ext cx="13980616" cy="7773614"/>
          </a:xfrm>
          <a:prstGeom prst="straightConnector1">
            <a:avLst/>
          </a:prstGeom>
          <a:ln w="114300">
            <a:solidFill>
              <a:srgbClr val="FADA31"/>
            </a:solidFill>
            <a:miter lim="400000"/>
            <a:headEnd type="arrow"/>
          </a:ln>
        </p:spPr>
      </p:cxnSp>
      <p:cxnSp>
        <p:nvCxnSpPr>
          <p:cNvPr id="245" name="Connector 245"/>
          <p:cNvCxnSpPr>
            <a:stCxn id="243" idx="0"/>
            <a:endCxn id="241" idx="2"/>
          </p:cNvCxnSpPr>
          <p:nvPr/>
        </p:nvCxnSpPr>
        <p:spPr>
          <a:xfrm flipV="1">
            <a:off x="13077329" y="8140896"/>
            <a:ext cx="9198471" cy="16611744"/>
          </a:xfrm>
          <a:prstGeom prst="straightConnector1">
            <a:avLst/>
          </a:prstGeom>
          <a:ln w="114300">
            <a:solidFill>
              <a:srgbClr val="FADA31"/>
            </a:solidFill>
            <a:miter lim="400000"/>
            <a:headEnd type="arrow"/>
          </a:ln>
        </p:spPr>
      </p:cxnSp>
      <p:sp>
        <p:nvSpPr>
          <p:cNvPr id="246" name="Shape 246"/>
          <p:cNvSpPr/>
          <p:nvPr/>
        </p:nvSpPr>
        <p:spPr>
          <a:xfrm>
            <a:off x="23515488" y="21412212"/>
            <a:ext cx="16156882" cy="42929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/>
          <a:p>
            <a:pPr>
              <a:defRPr sz="9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«Комментарии по этой теме никому не даём! </a:t>
            </a:r>
          </a:p>
          <a:p>
            <a:pPr>
              <a:defRPr sz="9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Или даём, но не всем»</a:t>
            </a:r>
          </a:p>
        </p:txBody>
      </p:sp>
      <p:cxnSp>
        <p:nvCxnSpPr>
          <p:cNvPr id="247" name="Connector 247"/>
          <p:cNvCxnSpPr>
            <a:stCxn id="246" idx="0"/>
          </p:cNvCxnSpPr>
          <p:nvPr/>
        </p:nvCxnSpPr>
        <p:spPr>
          <a:xfrm flipH="1" flipV="1">
            <a:off x="22275800" y="8140896"/>
            <a:ext cx="9318129" cy="13271316"/>
          </a:xfrm>
          <a:prstGeom prst="straightConnector1">
            <a:avLst/>
          </a:prstGeom>
          <a:ln w="114300">
            <a:solidFill>
              <a:srgbClr val="FADA31"/>
            </a:solidFill>
            <a:miter lim="400000"/>
            <a:headEnd type="arrow"/>
          </a:ln>
        </p:spPr>
      </p:cxnSp>
      <p:sp>
        <p:nvSpPr>
          <p:cNvPr id="248" name="Shape 248"/>
          <p:cNvSpPr/>
          <p:nvPr/>
        </p:nvSpPr>
        <p:spPr>
          <a:xfrm flipV="1">
            <a:off x="24722833" y="21024333"/>
            <a:ext cx="14250193" cy="5068749"/>
          </a:xfrm>
          <a:prstGeom prst="line">
            <a:avLst/>
          </a:prstGeom>
          <a:ln w="114300">
            <a:solidFill>
              <a:schemeClr val="accent5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/>
            </a:pP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27710990" y="13779840"/>
            <a:ext cx="16741620" cy="29203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/>
          <a:p>
            <a:pPr defTabSz="457200">
              <a:defRPr sz="9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«Эксклюзив </a:t>
            </a:r>
          </a:p>
          <a:p>
            <a:pPr defTabSz="457200">
              <a:defRPr sz="9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для пятерых!»</a:t>
            </a:r>
          </a:p>
        </p:txBody>
      </p:sp>
      <p:cxnSp>
        <p:nvCxnSpPr>
          <p:cNvPr id="250" name="Connector 250"/>
          <p:cNvCxnSpPr>
            <a:stCxn id="249" idx="0"/>
          </p:cNvCxnSpPr>
          <p:nvPr/>
        </p:nvCxnSpPr>
        <p:spPr>
          <a:xfrm flipH="1" flipV="1">
            <a:off x="22275800" y="8140896"/>
            <a:ext cx="13806000" cy="5638944"/>
          </a:xfrm>
          <a:prstGeom prst="straightConnector1">
            <a:avLst/>
          </a:prstGeom>
          <a:ln w="114300">
            <a:solidFill>
              <a:srgbClr val="FADA31"/>
            </a:solidFill>
            <a:miter lim="400000"/>
            <a:headEnd type="arrow"/>
          </a:ln>
        </p:spPr>
      </p:cxnSp>
      <p:sp>
        <p:nvSpPr>
          <p:cNvPr id="251" name="Shape 251"/>
          <p:cNvSpPr/>
          <p:nvPr/>
        </p:nvSpPr>
        <p:spPr>
          <a:xfrm flipV="1">
            <a:off x="31504633" y="13834150"/>
            <a:ext cx="8544737" cy="2811700"/>
          </a:xfrm>
          <a:prstGeom prst="line">
            <a:avLst/>
          </a:prstGeom>
          <a:ln w="114300">
            <a:solidFill>
              <a:schemeClr val="accent5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/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-80128" y="-15169"/>
            <a:ext cx="44711855" cy="31526337"/>
          </a:xfrm>
          <a:prstGeom prst="rect">
            <a:avLst/>
          </a:prstGeom>
          <a:solidFill>
            <a:srgbClr val="53585F"/>
          </a:solidFill>
          <a:ln w="3175"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xfrm>
            <a:off x="6643819" y="10981528"/>
            <a:ext cx="31263962" cy="2614091"/>
          </a:xfrm>
          <a:prstGeom prst="rect">
            <a:avLst/>
          </a:prstGeom>
        </p:spPr>
        <p:txBody>
          <a:bodyPr anchor="ctr"/>
          <a:lstStyle>
            <a:lvl1pPr>
              <a:defRPr sz="1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МАЛЕНЬКИЕ ХИТРОСТИ ПИАРЩИКА</a:t>
            </a:r>
          </a:p>
        </p:txBody>
      </p:sp>
      <p:pic>
        <p:nvPicPr>
          <p:cNvPr id="255" name="whisp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05344" y="15678047"/>
            <a:ext cx="5540912" cy="483642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20315629" y="3815711"/>
            <a:ext cx="3920341" cy="3924719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9364216" y="13830283"/>
            <a:ext cx="25823169" cy="38354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2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Выпускайте позитив в день выхода квартального отчета!</a:t>
            </a:r>
          </a:p>
        </p:txBody>
      </p:sp>
      <p:sp>
        <p:nvSpPr>
          <p:cNvPr id="259" name="Shape 259"/>
          <p:cNvSpPr/>
          <p:nvPr/>
        </p:nvSpPr>
        <p:spPr>
          <a:xfrm>
            <a:off x="21737984" y="4541231"/>
            <a:ext cx="999432" cy="24736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5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1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-80128" y="-15169"/>
            <a:ext cx="44711855" cy="31526337"/>
          </a:xfrm>
          <a:prstGeom prst="rect">
            <a:avLst/>
          </a:prstGeom>
          <a:solidFill>
            <a:srgbClr val="53585F"/>
          </a:solidFill>
          <a:ln w="3175"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0" name="Shape 270"/>
          <p:cNvSpPr>
            <a:spLocks noGrp="1"/>
          </p:cNvSpPr>
          <p:nvPr>
            <p:ph type="body" sz="quarter" idx="1"/>
          </p:nvPr>
        </p:nvSpPr>
        <p:spPr>
          <a:xfrm>
            <a:off x="6643819" y="11212117"/>
            <a:ext cx="31263962" cy="2614091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defTabSz="792479">
              <a:defRPr sz="1295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КЕЙС: РОСТ НА СЛАБЫХ РЕЗУЛЬТАТАХ</a:t>
            </a:r>
          </a:p>
        </p:txBody>
      </p:sp>
      <p:pic>
        <p:nvPicPr>
          <p:cNvPr id="271" name="growt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23354" y="15937431"/>
            <a:ext cx="5104894" cy="434645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7759700" y="19221400"/>
            <a:ext cx="5421313" cy="1270001"/>
          </a:xfrm>
          <a:prstGeom prst="rect">
            <a:avLst/>
          </a:prstGeom>
          <a:blipFill>
            <a:blip r:embed="rId2"/>
          </a:blipFill>
          <a:ln w="3175">
            <a:miter lim="400000"/>
          </a:ln>
        </p:spPr>
        <p:txBody>
          <a:bodyPr lIns="87488" tIns="87488" rIns="87488" bIns="87488" anchor="ctr"/>
          <a:lstStyle/>
          <a:p>
            <a:pPr>
              <a:defRPr sz="7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7581900" y="25660300"/>
            <a:ext cx="9621640" cy="1270001"/>
          </a:xfrm>
          <a:prstGeom prst="rect">
            <a:avLst/>
          </a:prstGeom>
          <a:blipFill>
            <a:blip r:embed="rId2"/>
          </a:blipFill>
          <a:ln w="3175">
            <a:miter lim="400000"/>
          </a:ln>
        </p:spPr>
        <p:txBody>
          <a:bodyPr lIns="87488" tIns="87488" rIns="87488" bIns="87488" anchor="ctr"/>
          <a:lstStyle/>
          <a:p>
            <a:pPr>
              <a:defRPr sz="7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7797800" y="12604700"/>
            <a:ext cx="8889405" cy="1270001"/>
          </a:xfrm>
          <a:prstGeom prst="rect">
            <a:avLst/>
          </a:prstGeom>
          <a:blipFill>
            <a:blip r:embed="rId2"/>
          </a:blipFill>
          <a:ln w="3175">
            <a:miter lim="400000"/>
          </a:ln>
        </p:spPr>
        <p:txBody>
          <a:bodyPr lIns="87488" tIns="87488" rIns="87488" bIns="87488" anchor="ctr"/>
          <a:lstStyle/>
          <a:p>
            <a:pPr>
              <a:defRPr sz="7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7632700" y="5480000"/>
            <a:ext cx="5303044" cy="1270001"/>
          </a:xfrm>
          <a:prstGeom prst="rect">
            <a:avLst/>
          </a:prstGeom>
          <a:blipFill>
            <a:blip r:embed="rId2"/>
          </a:blipFill>
          <a:ln w="3175">
            <a:miter lim="400000"/>
          </a:ln>
        </p:spPr>
        <p:txBody>
          <a:bodyPr lIns="87488" tIns="87488" rIns="87488" bIns="87488" anchor="ctr"/>
          <a:lstStyle/>
          <a:p>
            <a:pPr>
              <a:defRPr sz="7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3904555" y="3987055"/>
            <a:ext cx="4128890" cy="4128890"/>
          </a:xfrm>
          <a:prstGeom prst="ellipse">
            <a:avLst/>
          </a:prstGeom>
          <a:solidFill>
            <a:srgbClr val="FFFFFF"/>
          </a:solidFill>
          <a:ln w="114300">
            <a:solidFill>
              <a:srgbClr val="FADA31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3904555" y="11124455"/>
            <a:ext cx="4128890" cy="4128890"/>
          </a:xfrm>
          <a:prstGeom prst="ellipse">
            <a:avLst/>
          </a:prstGeom>
          <a:solidFill>
            <a:srgbClr val="FFFFFF"/>
          </a:solidFill>
          <a:ln w="114300">
            <a:solidFill>
              <a:srgbClr val="FADA31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3904555" y="17652255"/>
            <a:ext cx="4128890" cy="4128890"/>
          </a:xfrm>
          <a:prstGeom prst="ellipse">
            <a:avLst/>
          </a:prstGeom>
          <a:solidFill>
            <a:srgbClr val="FFFFFF"/>
          </a:solidFill>
          <a:ln w="114300">
            <a:solidFill>
              <a:srgbClr val="FADA31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3904555" y="24180055"/>
            <a:ext cx="4128890" cy="4128890"/>
          </a:xfrm>
          <a:prstGeom prst="ellipse">
            <a:avLst/>
          </a:prstGeom>
          <a:solidFill>
            <a:srgbClr val="FFFFFF"/>
          </a:solidFill>
          <a:ln w="114300">
            <a:solidFill>
              <a:srgbClr val="FADA31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18457812" y="4044764"/>
            <a:ext cx="20765394" cy="41404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/>
          <a:p>
            <a:pPr algn="l">
              <a:defRPr sz="6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Релиз о подписании контракта на условиях лучше, чем ожидал рынок.</a:t>
            </a:r>
          </a:p>
          <a:p>
            <a:pPr algn="l">
              <a:defRPr sz="6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Акцент на финансовом результате: компания экономит 5 млрд. рублей.</a:t>
            </a:r>
          </a:p>
        </p:txBody>
      </p:sp>
      <p:sp>
        <p:nvSpPr>
          <p:cNvPr id="282" name="Shape 282"/>
          <p:cNvSpPr/>
          <p:nvPr/>
        </p:nvSpPr>
        <p:spPr>
          <a:xfrm>
            <a:off x="18456820" y="12110037"/>
            <a:ext cx="17443154" cy="215772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/>
          <a:p>
            <a:pPr algn="l">
              <a:defRPr sz="6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Публикации в СМИ новости о контракте.</a:t>
            </a:r>
          </a:p>
          <a:p>
            <a:pPr algn="l">
              <a:defRPr sz="6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Позитивные комментарии аналитиков.</a:t>
            </a:r>
          </a:p>
        </p:txBody>
      </p:sp>
      <p:sp>
        <p:nvSpPr>
          <p:cNvPr id="283" name="Shape 283"/>
          <p:cNvSpPr/>
          <p:nvPr/>
        </p:nvSpPr>
        <p:spPr>
          <a:xfrm>
            <a:off x="18462674" y="17646464"/>
            <a:ext cx="17660046" cy="41404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/>
          <a:p>
            <a:pPr algn="l">
              <a:defRPr sz="6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Выход финансовых результатов. </a:t>
            </a:r>
          </a:p>
          <a:p>
            <a:pPr algn="l">
              <a:defRPr sz="6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Прибыль год-к-году минус 16%. </a:t>
            </a:r>
          </a:p>
          <a:p>
            <a:pPr algn="l">
              <a:defRPr sz="6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Акцент на контракте (события, произошедшие после отчетного периода).</a:t>
            </a:r>
          </a:p>
        </p:txBody>
      </p:sp>
      <p:sp>
        <p:nvSpPr>
          <p:cNvPr id="284" name="Shape 284"/>
          <p:cNvSpPr/>
          <p:nvPr/>
        </p:nvSpPr>
        <p:spPr>
          <a:xfrm>
            <a:off x="18475374" y="24669951"/>
            <a:ext cx="22923600" cy="314909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/>
          <a:p>
            <a:pPr algn="l">
              <a:defRPr sz="6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Взвешенная пресса о результатах.</a:t>
            </a:r>
          </a:p>
          <a:p>
            <a:pPr algn="l">
              <a:defRPr sz="6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Рост акций на фоне слабых результатов, слабого рынка (но сильной новости о подписании контракта).</a:t>
            </a:r>
          </a:p>
        </p:txBody>
      </p:sp>
      <p:cxnSp>
        <p:nvCxnSpPr>
          <p:cNvPr id="285" name="Connector 285"/>
          <p:cNvCxnSpPr>
            <a:stCxn id="278" idx="0"/>
          </p:cNvCxnSpPr>
          <p:nvPr/>
        </p:nvCxnSpPr>
        <p:spPr>
          <a:xfrm flipH="1" flipV="1">
            <a:off x="5959586" y="8115945"/>
            <a:ext cx="9414" cy="3008510"/>
          </a:xfrm>
          <a:prstGeom prst="straightConnector1">
            <a:avLst/>
          </a:prstGeom>
          <a:ln w="63500">
            <a:solidFill>
              <a:srgbClr val="FADA31"/>
            </a:solidFill>
            <a:miter lim="400000"/>
          </a:ln>
        </p:spPr>
      </p:cxnSp>
      <p:sp>
        <p:nvSpPr>
          <p:cNvPr id="301" name="Shape 301"/>
          <p:cNvSpPr/>
          <p:nvPr/>
        </p:nvSpPr>
        <p:spPr>
          <a:xfrm flipH="1">
            <a:off x="5925659" y="-90555"/>
            <a:ext cx="45719" cy="4077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4400" y="7200"/>
                  <a:pt x="7200" y="14400"/>
                  <a:pt x="0" y="21600"/>
                </a:cubicBezTo>
              </a:path>
            </a:pathLst>
          </a:custGeom>
          <a:ln w="63500">
            <a:solidFill>
              <a:srgbClr val="FADA31"/>
            </a:solidFill>
            <a:miter lim="400000"/>
          </a:ln>
        </p:spPr>
        <p:txBody>
          <a:bodyPr/>
          <a:lstStyle/>
          <a:p>
            <a:endParaRPr/>
          </a:p>
        </p:txBody>
      </p:sp>
      <p:cxnSp>
        <p:nvCxnSpPr>
          <p:cNvPr id="287" name="Connector 287"/>
          <p:cNvCxnSpPr>
            <a:stCxn id="279" idx="0"/>
          </p:cNvCxnSpPr>
          <p:nvPr/>
        </p:nvCxnSpPr>
        <p:spPr>
          <a:xfrm flipV="1">
            <a:off x="5969000" y="15253345"/>
            <a:ext cx="19875" cy="2398910"/>
          </a:xfrm>
          <a:prstGeom prst="straightConnector1">
            <a:avLst/>
          </a:prstGeom>
          <a:ln w="63500">
            <a:solidFill>
              <a:srgbClr val="FADA31"/>
            </a:solidFill>
            <a:miter lim="400000"/>
          </a:ln>
        </p:spPr>
      </p:cxnSp>
      <p:cxnSp>
        <p:nvCxnSpPr>
          <p:cNvPr id="288" name="Connector 288"/>
          <p:cNvCxnSpPr>
            <a:stCxn id="280" idx="0"/>
          </p:cNvCxnSpPr>
          <p:nvPr/>
        </p:nvCxnSpPr>
        <p:spPr>
          <a:xfrm flipH="1" flipV="1">
            <a:off x="5959586" y="21781145"/>
            <a:ext cx="9414" cy="2398910"/>
          </a:xfrm>
          <a:prstGeom prst="straightConnector1">
            <a:avLst/>
          </a:prstGeom>
          <a:ln w="63500">
            <a:solidFill>
              <a:srgbClr val="FADA31"/>
            </a:solidFill>
            <a:miter lim="400000"/>
          </a:ln>
        </p:spPr>
      </p:cxnSp>
      <p:sp>
        <p:nvSpPr>
          <p:cNvPr id="289" name="Shape 289"/>
          <p:cNvSpPr/>
          <p:nvPr/>
        </p:nvSpPr>
        <p:spPr>
          <a:xfrm>
            <a:off x="10279012" y="5316311"/>
            <a:ext cx="4032946" cy="14703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11:00</a:t>
            </a:r>
          </a:p>
        </p:txBody>
      </p:sp>
      <p:sp>
        <p:nvSpPr>
          <p:cNvPr id="290" name="Shape 290"/>
          <p:cNvSpPr/>
          <p:nvPr/>
        </p:nvSpPr>
        <p:spPr>
          <a:xfrm>
            <a:off x="10279012" y="12453711"/>
            <a:ext cx="6678515" cy="14703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11:00 – 14:00</a:t>
            </a:r>
          </a:p>
        </p:txBody>
      </p:sp>
      <p:sp>
        <p:nvSpPr>
          <p:cNvPr id="291" name="Shape 291"/>
          <p:cNvSpPr/>
          <p:nvPr/>
        </p:nvSpPr>
        <p:spPr>
          <a:xfrm>
            <a:off x="10279012" y="19083111"/>
            <a:ext cx="5218808" cy="14703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14:00</a:t>
            </a:r>
          </a:p>
        </p:txBody>
      </p:sp>
      <p:sp>
        <p:nvSpPr>
          <p:cNvPr id="292" name="Shape 292"/>
          <p:cNvSpPr/>
          <p:nvPr/>
        </p:nvSpPr>
        <p:spPr>
          <a:xfrm>
            <a:off x="10279012" y="25509311"/>
            <a:ext cx="7395271" cy="14703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14:00 – 20:00</a:t>
            </a:r>
          </a:p>
        </p:txBody>
      </p:sp>
      <p:sp>
        <p:nvSpPr>
          <p:cNvPr id="293" name="Shape 293"/>
          <p:cNvSpPr/>
          <p:nvPr/>
        </p:nvSpPr>
        <p:spPr>
          <a:xfrm flipV="1">
            <a:off x="5988874" y="4915369"/>
            <a:ext cx="1" cy="1263132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/>
            </a:pPr>
            <a:endParaRPr/>
          </a:p>
        </p:txBody>
      </p:sp>
      <p:sp>
        <p:nvSpPr>
          <p:cNvPr id="294" name="Shape 294"/>
          <p:cNvSpPr/>
          <p:nvPr/>
        </p:nvSpPr>
        <p:spPr>
          <a:xfrm flipH="1" flipV="1">
            <a:off x="5469820" y="5321507"/>
            <a:ext cx="508361" cy="859001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/>
            </a:pPr>
            <a:endParaRPr/>
          </a:p>
        </p:txBody>
      </p:sp>
      <p:sp>
        <p:nvSpPr>
          <p:cNvPr id="295" name="Shape 295"/>
          <p:cNvSpPr/>
          <p:nvPr/>
        </p:nvSpPr>
        <p:spPr>
          <a:xfrm flipV="1">
            <a:off x="5969000" y="11939639"/>
            <a:ext cx="0" cy="1263132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/>
            </a:pPr>
            <a:endParaRPr/>
          </a:p>
        </p:txBody>
      </p:sp>
      <p:sp>
        <p:nvSpPr>
          <p:cNvPr id="296" name="Shape 296"/>
          <p:cNvSpPr/>
          <p:nvPr/>
        </p:nvSpPr>
        <p:spPr>
          <a:xfrm flipV="1">
            <a:off x="5959586" y="12370492"/>
            <a:ext cx="428114" cy="831776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/>
            </a:pPr>
            <a:endParaRPr/>
          </a:p>
        </p:txBody>
      </p:sp>
      <p:sp>
        <p:nvSpPr>
          <p:cNvPr id="297" name="Shape 297"/>
          <p:cNvSpPr/>
          <p:nvPr/>
        </p:nvSpPr>
        <p:spPr>
          <a:xfrm flipV="1">
            <a:off x="5969000" y="18480139"/>
            <a:ext cx="0" cy="1263132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/>
            </a:pPr>
            <a:endParaRPr/>
          </a:p>
        </p:txBody>
      </p:sp>
      <p:sp>
        <p:nvSpPr>
          <p:cNvPr id="298" name="Shape 298"/>
          <p:cNvSpPr/>
          <p:nvPr/>
        </p:nvSpPr>
        <p:spPr>
          <a:xfrm flipV="1">
            <a:off x="5959586" y="19106433"/>
            <a:ext cx="636335" cy="636335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/>
            </a:pPr>
            <a:endParaRPr/>
          </a:p>
        </p:txBody>
      </p:sp>
      <p:sp>
        <p:nvSpPr>
          <p:cNvPr id="299" name="Shape 299"/>
          <p:cNvSpPr/>
          <p:nvPr/>
        </p:nvSpPr>
        <p:spPr>
          <a:xfrm flipV="1">
            <a:off x="5969000" y="25006612"/>
            <a:ext cx="0" cy="1263132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/>
            </a:pPr>
            <a:endParaRPr/>
          </a:p>
        </p:txBody>
      </p:sp>
      <p:sp>
        <p:nvSpPr>
          <p:cNvPr id="300" name="Shape 300"/>
          <p:cNvSpPr/>
          <p:nvPr/>
        </p:nvSpPr>
        <p:spPr>
          <a:xfrm flipH="1">
            <a:off x="5475715" y="26243840"/>
            <a:ext cx="496572" cy="556871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/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/>
        </p:nvSpPr>
        <p:spPr>
          <a:xfrm>
            <a:off x="-80128" y="-15169"/>
            <a:ext cx="44711855" cy="31526337"/>
          </a:xfrm>
          <a:prstGeom prst="rect">
            <a:avLst/>
          </a:prstGeom>
          <a:solidFill>
            <a:srgbClr val="53585F"/>
          </a:solidFill>
          <a:ln w="3175"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4" name="Shape 304"/>
          <p:cNvSpPr>
            <a:spLocks noGrp="1"/>
          </p:cNvSpPr>
          <p:nvPr>
            <p:ph type="body" sz="quarter" idx="1"/>
          </p:nvPr>
        </p:nvSpPr>
        <p:spPr>
          <a:xfrm>
            <a:off x="9358741" y="8660083"/>
            <a:ext cx="25432679" cy="2614091"/>
          </a:xfrm>
          <a:prstGeom prst="rect">
            <a:avLst/>
          </a:prstGeom>
        </p:spPr>
        <p:txBody>
          <a:bodyPr anchor="ctr"/>
          <a:lstStyle>
            <a:lvl1pPr>
              <a:defRPr sz="1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КЕЙС: ПОЗИТИВ vs НЕГАТИВ</a:t>
            </a:r>
          </a:p>
        </p:txBody>
      </p:sp>
      <p:sp>
        <p:nvSpPr>
          <p:cNvPr id="305" name="Shape 305"/>
          <p:cNvSpPr/>
          <p:nvPr/>
        </p:nvSpPr>
        <p:spPr>
          <a:xfrm>
            <a:off x="6875296" y="13374396"/>
            <a:ext cx="30801008" cy="322210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2815" tIns="92815" rIns="92815" bIns="92815" anchor="ctr">
            <a:normAutofit/>
          </a:bodyPr>
          <a:lstStyle>
            <a:lvl1pPr>
              <a:defRPr sz="8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Как яркая новость может перекрыть негативные результаты</a:t>
            </a:r>
          </a:p>
        </p:txBody>
      </p:sp>
      <p:pic>
        <p:nvPicPr>
          <p:cNvPr id="306" name="Изображение 305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78539" y="12516901"/>
            <a:ext cx="2594522" cy="127001"/>
          </a:xfrm>
          <a:prstGeom prst="rect">
            <a:avLst/>
          </a:prstGeom>
        </p:spPr>
      </p:pic>
      <p:pic>
        <p:nvPicPr>
          <p:cNvPr id="308" name="happysad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44989" y="17326993"/>
            <a:ext cx="6660184" cy="550892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3687948" y="11844935"/>
            <a:ext cx="15961818" cy="50555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Ни одна компания не застрахована от кризисной ситуации, но не каждая может выйти с достоинством.</a:t>
            </a:r>
          </a:p>
        </p:txBody>
      </p:sp>
      <p:sp>
        <p:nvSpPr>
          <p:cNvPr id="139" name="Shape 139"/>
          <p:cNvSpPr/>
          <p:nvPr/>
        </p:nvSpPr>
        <p:spPr>
          <a:xfrm>
            <a:off x="3705826" y="17797127"/>
            <a:ext cx="14261732" cy="18526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5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Из-за «дизельного скандала» Volkswagen впервые за 15 лет получил убыток.</a:t>
            </a:r>
          </a:p>
        </p:txBody>
      </p:sp>
      <p:pic>
        <p:nvPicPr>
          <p:cNvPr id="140" name="pinocci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84042" y="9080500"/>
            <a:ext cx="13335001" cy="13335000"/>
          </a:xfrm>
          <a:prstGeom prst="rect">
            <a:avLst/>
          </a:prstGeom>
          <a:ln w="3175">
            <a:miter lim="400000"/>
          </a:ln>
        </p:spPr>
      </p:pic>
      <p:pic>
        <p:nvPicPr>
          <p:cNvPr id="141" name="Изображение 140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19706195" y="15684500"/>
            <a:ext cx="5139210" cy="1270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>
            <a:off x="6717740" y="3785535"/>
            <a:ext cx="31116120" cy="13951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defTabSz="457200">
              <a:lnSpc>
                <a:spcPct val="115000"/>
              </a:lnSpc>
              <a:spcBef>
                <a:spcPts val="1000"/>
              </a:spcBef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Операционные результаты за Q4 были далеки от идеальных.</a:t>
            </a:r>
          </a:p>
        </p:txBody>
      </p:sp>
      <p:sp>
        <p:nvSpPr>
          <p:cNvPr id="311" name="Shape 311"/>
          <p:cNvSpPr/>
          <p:nvPr/>
        </p:nvSpPr>
        <p:spPr>
          <a:xfrm>
            <a:off x="6717740" y="8573435"/>
            <a:ext cx="31116120" cy="13951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defTabSz="457200">
              <a:lnSpc>
                <a:spcPct val="115000"/>
              </a:lnSpc>
              <a:spcBef>
                <a:spcPts val="1000"/>
              </a:spcBef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Высокий риск негативной прессы.</a:t>
            </a:r>
          </a:p>
        </p:txBody>
      </p:sp>
      <p:cxnSp>
        <p:nvCxnSpPr>
          <p:cNvPr id="312" name="Connector 312"/>
          <p:cNvCxnSpPr>
            <a:stCxn id="311" idx="0"/>
          </p:cNvCxnSpPr>
          <p:nvPr/>
        </p:nvCxnSpPr>
        <p:spPr>
          <a:xfrm flipH="1" flipV="1">
            <a:off x="22275799" y="5180665"/>
            <a:ext cx="1" cy="3392770"/>
          </a:xfrm>
          <a:prstGeom prst="straightConnector1">
            <a:avLst/>
          </a:prstGeom>
          <a:ln w="114300">
            <a:solidFill>
              <a:srgbClr val="FADA31"/>
            </a:solidFill>
            <a:miter lim="400000"/>
            <a:headEnd type="arrow"/>
          </a:ln>
        </p:spPr>
      </p:cxnSp>
      <p:sp>
        <p:nvSpPr>
          <p:cNvPr id="313" name="Shape 313"/>
          <p:cNvSpPr/>
          <p:nvPr/>
        </p:nvSpPr>
        <p:spPr>
          <a:xfrm>
            <a:off x="9735240" y="17247059"/>
            <a:ext cx="25081120" cy="51298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/>
          <a:p>
            <a:pPr marL="36194" defTabSz="457200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u="sng"/>
              <a:t>Решение:</a:t>
            </a:r>
            <a:r>
              <a:t> </a:t>
            </a:r>
          </a:p>
          <a:p>
            <a:pPr marL="36194" defTabSz="457200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endParaRPr/>
          </a:p>
          <a:p>
            <a:pPr marL="36194" defTabSz="457200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Дать рынку более интересную новость: канал приобрел производителя </a:t>
            </a:r>
            <a:r>
              <a:rPr sz="8500"/>
              <a:t>digital</a:t>
            </a:r>
            <a:r>
              <a:t>-контента.</a:t>
            </a:r>
          </a:p>
        </p:txBody>
      </p:sp>
      <p:sp>
        <p:nvSpPr>
          <p:cNvPr id="314" name="Shape 314"/>
          <p:cNvSpPr/>
          <p:nvPr/>
        </p:nvSpPr>
        <p:spPr>
          <a:xfrm>
            <a:off x="9735240" y="24727360"/>
            <a:ext cx="25081120" cy="50546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/>
          <a:p>
            <a:pPr marL="36194" defTabSz="457200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u="sng"/>
              <a:t>Результат:</a:t>
            </a:r>
          </a:p>
          <a:p>
            <a:pPr marL="36194" defTabSz="457200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endParaRPr u="sng"/>
          </a:p>
          <a:p>
            <a:pPr marL="36194" defTabSz="457200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Отсутствие негативной прессы о слабых результатах за Q4.</a:t>
            </a:r>
          </a:p>
        </p:txBody>
      </p:sp>
      <p:cxnSp>
        <p:nvCxnSpPr>
          <p:cNvPr id="315" name="Connector 315"/>
          <p:cNvCxnSpPr>
            <a:stCxn id="314" idx="0"/>
            <a:endCxn id="313" idx="2"/>
          </p:cNvCxnSpPr>
          <p:nvPr/>
        </p:nvCxnSpPr>
        <p:spPr>
          <a:xfrm flipV="1">
            <a:off x="22275800" y="22376941"/>
            <a:ext cx="0" cy="2350419"/>
          </a:xfrm>
          <a:prstGeom prst="straightConnector1">
            <a:avLst/>
          </a:prstGeom>
          <a:ln w="114300">
            <a:solidFill>
              <a:srgbClr val="FADA31"/>
            </a:solidFill>
            <a:miter lim="400000"/>
            <a:headEnd type="arrow"/>
          </a:ln>
        </p:spPr>
      </p:cxnSp>
      <p:cxnSp>
        <p:nvCxnSpPr>
          <p:cNvPr id="316" name="Connector 316"/>
          <p:cNvCxnSpPr>
            <a:stCxn id="317" idx="0"/>
            <a:endCxn id="311" idx="2"/>
          </p:cNvCxnSpPr>
          <p:nvPr/>
        </p:nvCxnSpPr>
        <p:spPr>
          <a:xfrm flipV="1">
            <a:off x="22275800" y="9968565"/>
            <a:ext cx="0" cy="2057590"/>
          </a:xfrm>
          <a:prstGeom prst="straightConnector1">
            <a:avLst/>
          </a:prstGeom>
          <a:ln w="114300">
            <a:solidFill>
              <a:srgbClr val="FADA31"/>
            </a:solidFill>
            <a:miter lim="400000"/>
          </a:ln>
        </p:spPr>
      </p:cxnSp>
      <p:sp>
        <p:nvSpPr>
          <p:cNvPr id="317" name="Shape 317"/>
          <p:cNvSpPr/>
          <p:nvPr/>
        </p:nvSpPr>
        <p:spPr>
          <a:xfrm>
            <a:off x="20724824" y="12026155"/>
            <a:ext cx="3101951" cy="3101951"/>
          </a:xfrm>
          <a:prstGeom prst="ellipse">
            <a:avLst/>
          </a:prstGeom>
          <a:solidFill>
            <a:srgbClr val="FFFFFF"/>
          </a:solidFill>
          <a:ln w="114300">
            <a:solidFill>
              <a:srgbClr val="FADA31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8" name="Shape 318"/>
          <p:cNvSpPr/>
          <p:nvPr/>
        </p:nvSpPr>
        <p:spPr>
          <a:xfrm>
            <a:off x="21660837" y="12194242"/>
            <a:ext cx="1229924" cy="27657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marL="36194" defTabSz="457200">
              <a:defRPr sz="17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?</a:t>
            </a:r>
          </a:p>
        </p:txBody>
      </p:sp>
      <p:cxnSp>
        <p:nvCxnSpPr>
          <p:cNvPr id="319" name="Connector 319"/>
          <p:cNvCxnSpPr>
            <a:stCxn id="313" idx="0"/>
            <a:endCxn id="317" idx="4"/>
          </p:cNvCxnSpPr>
          <p:nvPr/>
        </p:nvCxnSpPr>
        <p:spPr>
          <a:xfrm flipV="1">
            <a:off x="22275800" y="15128106"/>
            <a:ext cx="0" cy="2118953"/>
          </a:xfrm>
          <a:prstGeom prst="straightConnector1">
            <a:avLst/>
          </a:prstGeom>
          <a:ln w="114300">
            <a:solidFill>
              <a:srgbClr val="FADA31"/>
            </a:solidFill>
            <a:miter lim="400000"/>
            <a:headEnd type="arrow"/>
          </a:ln>
        </p:spPr>
      </p:cxn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20315629" y="3828411"/>
            <a:ext cx="3920341" cy="3924719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4686349" y="10576940"/>
            <a:ext cx="35178902" cy="129837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/>
          <a:p>
            <a:pPr>
              <a:defRPr sz="12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Давайте исчерпывающие разъяснения «некрасивым» цифрам.</a:t>
            </a:r>
          </a:p>
          <a:p>
            <a:pPr>
              <a:defRPr sz="12000">
                <a:latin typeface="Proxima Nova"/>
                <a:ea typeface="Proxima Nova"/>
                <a:cs typeface="Proxima Nova"/>
                <a:sym typeface="Proxima Nova"/>
              </a:defRPr>
            </a:pPr>
            <a:endParaRPr/>
          </a:p>
          <a:p>
            <a:pPr>
              <a:defRPr sz="12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Не давайте возможность конкурентам и аналитикам повернуть ситуацию против вас. </a:t>
            </a:r>
          </a:p>
          <a:p>
            <a:pPr>
              <a:defRPr sz="12000">
                <a:latin typeface="Proxima Nova"/>
                <a:ea typeface="Proxima Nova"/>
                <a:cs typeface="Proxima Nova"/>
                <a:sym typeface="Proxima Nova"/>
              </a:defRPr>
            </a:pPr>
            <a:endParaRPr/>
          </a:p>
          <a:p>
            <a:pPr>
              <a:defRPr sz="12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Играйте на опережение!</a:t>
            </a:r>
          </a:p>
        </p:txBody>
      </p:sp>
      <p:sp>
        <p:nvSpPr>
          <p:cNvPr id="263" name="Shape 263"/>
          <p:cNvSpPr/>
          <p:nvPr/>
        </p:nvSpPr>
        <p:spPr>
          <a:xfrm>
            <a:off x="21626165" y="4553931"/>
            <a:ext cx="1299270" cy="24736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5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/>
        </p:nvSpPr>
        <p:spPr>
          <a:xfrm>
            <a:off x="20315629" y="3828411"/>
            <a:ext cx="3920341" cy="3924719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7638305" y="12000769"/>
            <a:ext cx="29274990" cy="749446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/>
          <a:p>
            <a:pPr>
              <a:defRPr sz="12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Берегите лид и начало пресс-релиза от «некрасивых цифр»! </a:t>
            </a:r>
          </a:p>
          <a:p>
            <a:pPr>
              <a:defRPr sz="12000">
                <a:latin typeface="Proxima Nova"/>
                <a:ea typeface="Proxima Nova"/>
                <a:cs typeface="Proxima Nova"/>
                <a:sym typeface="Proxima Nova"/>
              </a:defRPr>
            </a:pPr>
            <a:endParaRPr/>
          </a:p>
          <a:p>
            <a:pPr>
              <a:defRPr sz="12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Прячьте их в последний абзац!</a:t>
            </a:r>
          </a:p>
        </p:txBody>
      </p:sp>
      <p:sp>
        <p:nvSpPr>
          <p:cNvPr id="267" name="Shape 267"/>
          <p:cNvSpPr/>
          <p:nvPr/>
        </p:nvSpPr>
        <p:spPr>
          <a:xfrm>
            <a:off x="21626165" y="4553931"/>
            <a:ext cx="1299270" cy="24736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5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/>
        </p:nvSpPr>
        <p:spPr>
          <a:xfrm>
            <a:off x="-80128" y="-15169"/>
            <a:ext cx="44711855" cy="31526337"/>
          </a:xfrm>
          <a:prstGeom prst="rect">
            <a:avLst/>
          </a:prstGeom>
          <a:solidFill>
            <a:srgbClr val="53585F"/>
          </a:solidFill>
          <a:ln w="3175"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2" name="Shape 322"/>
          <p:cNvSpPr>
            <a:spLocks noGrp="1"/>
          </p:cNvSpPr>
          <p:nvPr>
            <p:ph type="body" sz="quarter" idx="1"/>
          </p:nvPr>
        </p:nvSpPr>
        <p:spPr>
          <a:xfrm>
            <a:off x="6643819" y="11212117"/>
            <a:ext cx="31263962" cy="2614091"/>
          </a:xfrm>
          <a:prstGeom prst="rect">
            <a:avLst/>
          </a:prstGeom>
        </p:spPr>
        <p:txBody>
          <a:bodyPr anchor="ctr"/>
          <a:lstStyle/>
          <a:p>
            <a:pPr>
              <a:defRPr sz="1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ПАМЯТКА </a:t>
            </a:r>
            <a:r>
              <a:rPr sz="14700"/>
              <a:t>PR</a:t>
            </a:r>
            <a:r>
              <a:t>-МЕНЕДЖЕРА</a:t>
            </a:r>
          </a:p>
        </p:txBody>
      </p:sp>
      <p:pic>
        <p:nvPicPr>
          <p:cNvPr id="323" name="mem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20452" y="16232426"/>
            <a:ext cx="4310697" cy="375646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/>
        </p:nvSpPr>
        <p:spPr>
          <a:xfrm>
            <a:off x="9193758" y="11832323"/>
            <a:ext cx="26164084" cy="23974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/>
          <a:p>
            <a:pPr>
              <a:defRPr sz="13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ПРАВИЛО </a:t>
            </a:r>
            <a:r>
              <a:rPr sz="14600" dirty="0"/>
              <a:t>№1</a:t>
            </a:r>
          </a:p>
        </p:txBody>
      </p:sp>
      <p:sp>
        <p:nvSpPr>
          <p:cNvPr id="326" name="Shape 326"/>
          <p:cNvSpPr/>
          <p:nvPr/>
        </p:nvSpPr>
        <p:spPr>
          <a:xfrm>
            <a:off x="11959083" y="17049961"/>
            <a:ext cx="20633433" cy="28878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marL="36194" defTabSz="457200">
              <a:lnSpc>
                <a:spcPct val="115000"/>
              </a:lnSpc>
              <a:spcBef>
                <a:spcPts val="1000"/>
              </a:spcBef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 err="1"/>
              <a:t>Вычитывайте</a:t>
            </a:r>
            <a:r>
              <a:rPr dirty="0"/>
              <a:t> </a:t>
            </a: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отчеты</a:t>
            </a:r>
            <a:r>
              <a:rPr dirty="0"/>
              <a:t> </a:t>
            </a:r>
            <a:r>
              <a:rPr dirty="0" err="1"/>
              <a:t>перед</a:t>
            </a:r>
            <a:r>
              <a:rPr dirty="0"/>
              <a:t> </a:t>
            </a:r>
            <a:r>
              <a:rPr dirty="0" err="1" smtClean="0"/>
              <a:t>публикацией</a:t>
            </a:r>
            <a:endParaRPr dirty="0"/>
          </a:p>
        </p:txBody>
      </p:sp>
      <p:pic>
        <p:nvPicPr>
          <p:cNvPr id="327" name="Изображение 32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30059" y="15598757"/>
            <a:ext cx="2594522" cy="12700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/>
        </p:nvSpPr>
        <p:spPr>
          <a:xfrm>
            <a:off x="9193758" y="11832323"/>
            <a:ext cx="26164084" cy="23974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/>
          <a:p>
            <a:pPr>
              <a:defRPr sz="13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ПРАВИЛО </a:t>
            </a:r>
            <a:r>
              <a:rPr sz="14600"/>
              <a:t>№2</a:t>
            </a:r>
          </a:p>
        </p:txBody>
      </p:sp>
      <p:sp>
        <p:nvSpPr>
          <p:cNvPr id="331" name="Shape 331"/>
          <p:cNvSpPr/>
          <p:nvPr/>
        </p:nvSpPr>
        <p:spPr>
          <a:xfrm>
            <a:off x="11959083" y="17094714"/>
            <a:ext cx="20633433" cy="27983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marL="36194" defTabSz="457200">
              <a:lnSpc>
                <a:spcPct val="115000"/>
              </a:lnSpc>
              <a:spcBef>
                <a:spcPts val="1000"/>
              </a:spcBef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 err="1"/>
              <a:t>Обсуждайте</a:t>
            </a:r>
            <a:r>
              <a:rPr dirty="0"/>
              <a:t> с </a:t>
            </a:r>
            <a:r>
              <a:rPr dirty="0" err="1"/>
              <a:t>юридической</a:t>
            </a:r>
            <a:r>
              <a:rPr dirty="0"/>
              <a:t> </a:t>
            </a:r>
            <a:r>
              <a:rPr dirty="0" err="1"/>
              <a:t>службой</a:t>
            </a:r>
            <a:r>
              <a:rPr dirty="0"/>
              <a:t> </a:t>
            </a:r>
            <a:r>
              <a:rPr dirty="0" err="1"/>
              <a:t>тексты</a:t>
            </a:r>
            <a:r>
              <a:rPr dirty="0"/>
              <a:t> </a:t>
            </a:r>
            <a:r>
              <a:rPr dirty="0" err="1"/>
              <a:t>отчетов</a:t>
            </a:r>
            <a:endParaRPr dirty="0"/>
          </a:p>
        </p:txBody>
      </p:sp>
      <p:pic>
        <p:nvPicPr>
          <p:cNvPr id="332" name="Изображение 33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30059" y="15598757"/>
            <a:ext cx="2594522" cy="12700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/>
        </p:nvSpPr>
        <p:spPr>
          <a:xfrm>
            <a:off x="9193758" y="9592765"/>
            <a:ext cx="26164084" cy="23974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/>
          <a:p>
            <a:pPr>
              <a:defRPr sz="13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ПРАВИЛО </a:t>
            </a:r>
            <a:r>
              <a:rPr sz="14600"/>
              <a:t>№3</a:t>
            </a:r>
          </a:p>
        </p:txBody>
      </p:sp>
      <p:sp>
        <p:nvSpPr>
          <p:cNvPr id="336" name="Shape 336"/>
          <p:cNvSpPr/>
          <p:nvPr/>
        </p:nvSpPr>
        <p:spPr>
          <a:xfrm>
            <a:off x="11959083" y="16209404"/>
            <a:ext cx="20633433" cy="45522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/>
          <a:p>
            <a:pPr marL="36194" defTabSz="457200">
              <a:lnSpc>
                <a:spcPct val="115000"/>
              </a:lnSpc>
              <a:spcBef>
                <a:spcPts val="1000"/>
              </a:spcBef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 err="1"/>
              <a:t>Проверяйте</a:t>
            </a:r>
            <a:r>
              <a:rPr dirty="0"/>
              <a:t> </a:t>
            </a:r>
            <a:r>
              <a:rPr dirty="0" err="1"/>
              <a:t>весь</a:t>
            </a:r>
            <a:r>
              <a:rPr dirty="0"/>
              <a:t> </a:t>
            </a:r>
            <a:r>
              <a:rPr dirty="0" err="1"/>
              <a:t>контент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своем</a:t>
            </a:r>
            <a:r>
              <a:rPr dirty="0"/>
              <a:t> </a:t>
            </a:r>
            <a:r>
              <a:rPr dirty="0" err="1" smtClean="0"/>
              <a:t>сайте</a:t>
            </a:r>
            <a:r>
              <a:rPr lang="ru-RU" dirty="0" smtClean="0"/>
              <a:t>.</a:t>
            </a:r>
            <a:endParaRPr lang="en-US" dirty="0" smtClean="0"/>
          </a:p>
          <a:p>
            <a:pPr marL="36194" defTabSz="457200">
              <a:lnSpc>
                <a:spcPct val="115000"/>
              </a:lnSpc>
              <a:spcBef>
                <a:spcPts val="1000"/>
              </a:spcBef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 err="1" smtClean="0"/>
              <a:t>Помните</a:t>
            </a:r>
            <a:r>
              <a:rPr dirty="0"/>
              <a:t>! </a:t>
            </a:r>
            <a:r>
              <a:rPr dirty="0" err="1"/>
              <a:t>Журналист</a:t>
            </a:r>
            <a:r>
              <a:rPr dirty="0"/>
              <a:t> </a:t>
            </a:r>
            <a:r>
              <a:rPr dirty="0" err="1"/>
              <a:t>копает</a:t>
            </a:r>
            <a:r>
              <a:rPr dirty="0"/>
              <a:t> </a:t>
            </a:r>
            <a:r>
              <a:rPr dirty="0" err="1"/>
              <a:t>глубоко</a:t>
            </a:r>
            <a:r>
              <a:rPr dirty="0"/>
              <a:t>! </a:t>
            </a:r>
            <a:r>
              <a:rPr dirty="0" err="1"/>
              <a:t>Иногда</a:t>
            </a:r>
            <a:r>
              <a:rPr dirty="0"/>
              <a:t> </a:t>
            </a:r>
            <a:r>
              <a:rPr dirty="0" err="1"/>
              <a:t>очень</a:t>
            </a:r>
            <a:r>
              <a:rPr dirty="0"/>
              <a:t>!</a:t>
            </a:r>
          </a:p>
        </p:txBody>
      </p:sp>
      <p:pic>
        <p:nvPicPr>
          <p:cNvPr id="337" name="Изображение 33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30059" y="13359200"/>
            <a:ext cx="2594522" cy="12700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/>
        </p:nvSpPr>
        <p:spPr>
          <a:xfrm>
            <a:off x="9193758" y="11016064"/>
            <a:ext cx="26164084" cy="23974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/>
          <a:p>
            <a:pPr>
              <a:defRPr sz="13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ПРАВИЛО </a:t>
            </a:r>
            <a:r>
              <a:rPr sz="14600"/>
              <a:t>№4</a:t>
            </a:r>
          </a:p>
        </p:txBody>
      </p:sp>
      <p:sp>
        <p:nvSpPr>
          <p:cNvPr id="341" name="Shape 341"/>
          <p:cNvSpPr/>
          <p:nvPr/>
        </p:nvSpPr>
        <p:spPr>
          <a:xfrm>
            <a:off x="11959083" y="16278456"/>
            <a:ext cx="20633433" cy="42014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marL="36194" defTabSz="457200">
              <a:lnSpc>
                <a:spcPct val="115000"/>
              </a:lnSpc>
              <a:spcBef>
                <a:spcPts val="1000"/>
              </a:spcBef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Каждый сотрудник – неофициальный спикер. Создайте правила для своих евангелистов.</a:t>
            </a:r>
          </a:p>
        </p:txBody>
      </p:sp>
      <p:pic>
        <p:nvPicPr>
          <p:cNvPr id="342" name="Изображение 34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30059" y="14782499"/>
            <a:ext cx="2594522" cy="12700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/>
        </p:nvSpPr>
        <p:spPr>
          <a:xfrm>
            <a:off x="-80128" y="-15169"/>
            <a:ext cx="44711855" cy="31526337"/>
          </a:xfrm>
          <a:prstGeom prst="rect">
            <a:avLst/>
          </a:prstGeom>
          <a:solidFill>
            <a:srgbClr val="53585F"/>
          </a:solidFill>
          <a:ln w="3175"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xfrm>
            <a:off x="9559460" y="8204241"/>
            <a:ext cx="25432678" cy="2614091"/>
          </a:xfrm>
          <a:prstGeom prst="rect">
            <a:avLst/>
          </a:prstGeom>
        </p:spPr>
        <p:txBody>
          <a:bodyPr anchor="ctr"/>
          <a:lstStyle>
            <a:lvl1pPr>
              <a:defRPr sz="1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СИТУАЦИЯ</a:t>
            </a:r>
          </a:p>
        </p:txBody>
      </p:sp>
      <p:sp>
        <p:nvSpPr>
          <p:cNvPr id="347" name="Shape 347"/>
          <p:cNvSpPr/>
          <p:nvPr/>
        </p:nvSpPr>
        <p:spPr>
          <a:xfrm>
            <a:off x="6875296" y="12918554"/>
            <a:ext cx="30801008" cy="322210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2815" tIns="92815" rIns="92815" bIns="92815" anchor="ctr">
            <a:normAutofit/>
          </a:bodyPr>
          <a:lstStyle>
            <a:lvl1pPr>
              <a:defRPr sz="8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На что может рассчитывать рекламодатель?</a:t>
            </a:r>
          </a:p>
        </p:txBody>
      </p:sp>
      <p:pic>
        <p:nvPicPr>
          <p:cNvPr id="348" name="Изображение 347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78539" y="12061059"/>
            <a:ext cx="2594522" cy="127001"/>
          </a:xfrm>
          <a:prstGeom prst="rect">
            <a:avLst/>
          </a:prstGeom>
        </p:spPr>
      </p:pic>
      <p:pic>
        <p:nvPicPr>
          <p:cNvPr id="350" name="advertis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03081" y="16346321"/>
            <a:ext cx="6945439" cy="694543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/>
        </p:nvSpPr>
        <p:spPr>
          <a:xfrm>
            <a:off x="-80128" y="-15169"/>
            <a:ext cx="44711855" cy="31526337"/>
          </a:xfrm>
          <a:prstGeom prst="rect">
            <a:avLst/>
          </a:prstGeom>
          <a:solidFill>
            <a:srgbClr val="53585F"/>
          </a:solidFill>
          <a:ln w="3175"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3" name="Shape 353"/>
          <p:cNvSpPr>
            <a:spLocks noGrp="1"/>
          </p:cNvSpPr>
          <p:nvPr>
            <p:ph type="body" sz="quarter" idx="1"/>
          </p:nvPr>
        </p:nvSpPr>
        <p:spPr>
          <a:xfrm>
            <a:off x="8013831" y="8660083"/>
            <a:ext cx="28523938" cy="2614091"/>
          </a:xfrm>
          <a:prstGeom prst="rect">
            <a:avLst/>
          </a:prstGeom>
        </p:spPr>
        <p:txBody>
          <a:bodyPr anchor="ctr"/>
          <a:lstStyle>
            <a:lvl1pPr>
              <a:defRPr sz="1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КЕЙС: КРЕАТИВНЫЙ ЗАГОЛОВОК</a:t>
            </a:r>
          </a:p>
        </p:txBody>
      </p:sp>
      <p:sp>
        <p:nvSpPr>
          <p:cNvPr id="354" name="Shape 354"/>
          <p:cNvSpPr/>
          <p:nvPr/>
        </p:nvSpPr>
        <p:spPr>
          <a:xfrm>
            <a:off x="6875296" y="13374396"/>
            <a:ext cx="30801008" cy="322210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2815" tIns="92815" rIns="92815" bIns="92815" anchor="ctr">
            <a:normAutofit/>
          </a:bodyPr>
          <a:lstStyle>
            <a:lvl1pPr>
              <a:defRPr sz="8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Как к этому относиться?</a:t>
            </a:r>
          </a:p>
        </p:txBody>
      </p:sp>
      <p:pic>
        <p:nvPicPr>
          <p:cNvPr id="355" name="Изображение 35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78539" y="12516901"/>
            <a:ext cx="2594522" cy="127001"/>
          </a:xfrm>
          <a:prstGeom prst="rect">
            <a:avLst/>
          </a:prstGeom>
        </p:spPr>
      </p:pic>
      <p:pic>
        <p:nvPicPr>
          <p:cNvPr id="357" name="creative_head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04429" y="17906007"/>
            <a:ext cx="4942742" cy="425781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-80128" y="-15169"/>
            <a:ext cx="44711855" cy="31526337"/>
          </a:xfrm>
          <a:prstGeom prst="rect">
            <a:avLst/>
          </a:prstGeom>
          <a:solidFill>
            <a:srgbClr val="53585F"/>
          </a:solidFill>
          <a:ln w="3175"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9559461" y="8820077"/>
            <a:ext cx="25432678" cy="2614091"/>
          </a:xfrm>
          <a:prstGeom prst="rect">
            <a:avLst/>
          </a:prstGeom>
        </p:spPr>
        <p:txBody>
          <a:bodyPr anchor="ctr"/>
          <a:lstStyle>
            <a:lvl1pPr>
              <a:defRPr sz="1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ИСТОРИЯ №1</a:t>
            </a:r>
          </a:p>
        </p:txBody>
      </p:sp>
      <p:sp>
        <p:nvSpPr>
          <p:cNvPr id="146" name="Shape 146"/>
          <p:cNvSpPr/>
          <p:nvPr/>
        </p:nvSpPr>
        <p:spPr>
          <a:xfrm>
            <a:off x="8259696" y="13386223"/>
            <a:ext cx="28032209" cy="322210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2815" tIns="92815" rIns="92815" bIns="92815" anchor="ctr">
            <a:normAutofit/>
          </a:bodyPr>
          <a:lstStyle>
            <a:lvl1pPr>
              <a:defRPr sz="8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Украденный эксклюзив</a:t>
            </a:r>
          </a:p>
        </p:txBody>
      </p:sp>
      <p:pic>
        <p:nvPicPr>
          <p:cNvPr id="147" name="Изображение 14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79259" y="12676895"/>
            <a:ext cx="2594522" cy="127001"/>
          </a:xfrm>
          <a:prstGeom prst="rect">
            <a:avLst/>
          </a:prstGeom>
        </p:spPr>
      </p:pic>
      <p:pic>
        <p:nvPicPr>
          <p:cNvPr id="149" name="stole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90992" y="18206653"/>
            <a:ext cx="5171057" cy="446927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age_044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4287" y="2940121"/>
            <a:ext cx="8890001" cy="11977546"/>
          </a:xfrm>
          <a:prstGeom prst="rect">
            <a:avLst/>
          </a:prstGeom>
          <a:ln w="38100">
            <a:solidFill>
              <a:srgbClr val="FADA31"/>
            </a:solidFill>
            <a:miter lim="400000"/>
          </a:ln>
        </p:spPr>
      </p:pic>
      <p:pic>
        <p:nvPicPr>
          <p:cNvPr id="360" name="page_071_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30800" y="2940121"/>
            <a:ext cx="8890000" cy="11977546"/>
          </a:xfrm>
          <a:prstGeom prst="rect">
            <a:avLst/>
          </a:prstGeom>
          <a:ln w="38100">
            <a:solidFill>
              <a:srgbClr val="FADA31"/>
            </a:solidFill>
            <a:miter lim="400000"/>
          </a:ln>
        </p:spPr>
      </p:pic>
      <p:pic>
        <p:nvPicPr>
          <p:cNvPr id="361" name="page_075_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837312" y="2940121"/>
            <a:ext cx="8890001" cy="11977546"/>
          </a:xfrm>
          <a:prstGeom prst="rect">
            <a:avLst/>
          </a:prstGeom>
          <a:ln w="38100">
            <a:solidFill>
              <a:srgbClr val="FADA31"/>
            </a:solidFill>
            <a:miter lim="400000"/>
          </a:ln>
        </p:spPr>
      </p:pic>
      <p:pic>
        <p:nvPicPr>
          <p:cNvPr id="362" name="page_080_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24287" y="16578333"/>
            <a:ext cx="8890001" cy="11977546"/>
          </a:xfrm>
          <a:prstGeom prst="rect">
            <a:avLst/>
          </a:prstGeom>
          <a:ln w="38100">
            <a:solidFill>
              <a:srgbClr val="FADA31"/>
            </a:solidFill>
            <a:miter lim="400000"/>
          </a:ln>
        </p:spPr>
      </p:pic>
      <p:pic>
        <p:nvPicPr>
          <p:cNvPr id="363" name="page_034_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830800" y="16578333"/>
            <a:ext cx="8890000" cy="11977546"/>
          </a:xfrm>
          <a:prstGeom prst="rect">
            <a:avLst/>
          </a:prstGeom>
          <a:ln w="38100">
            <a:solidFill>
              <a:srgbClr val="FADA31"/>
            </a:solidFill>
            <a:miter lim="400000"/>
          </a:ln>
        </p:spPr>
      </p:pic>
      <p:pic>
        <p:nvPicPr>
          <p:cNvPr id="364" name="page_094_2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837312" y="16578333"/>
            <a:ext cx="8890001" cy="11977546"/>
          </a:xfrm>
          <a:prstGeom prst="rect">
            <a:avLst/>
          </a:prstGeom>
          <a:ln w="38100">
            <a:solidFill>
              <a:srgbClr val="FADA31"/>
            </a:solidFill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/>
        </p:nvSpPr>
        <p:spPr>
          <a:xfrm>
            <a:off x="-80128" y="-15169"/>
            <a:ext cx="44711855" cy="31526337"/>
          </a:xfrm>
          <a:prstGeom prst="rect">
            <a:avLst/>
          </a:prstGeom>
          <a:solidFill>
            <a:srgbClr val="53585F"/>
          </a:solidFill>
          <a:ln w="3175"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7" name="Shape 367"/>
          <p:cNvSpPr>
            <a:spLocks noGrp="1"/>
          </p:cNvSpPr>
          <p:nvPr>
            <p:ph type="body" sz="quarter" idx="1"/>
          </p:nvPr>
        </p:nvSpPr>
        <p:spPr>
          <a:xfrm>
            <a:off x="5715429" y="8660083"/>
            <a:ext cx="33120742" cy="2614091"/>
          </a:xfrm>
          <a:prstGeom prst="rect">
            <a:avLst/>
          </a:prstGeom>
        </p:spPr>
        <p:txBody>
          <a:bodyPr anchor="ctr"/>
          <a:lstStyle>
            <a:lvl1pPr>
              <a:defRPr sz="1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СИТУАЦИЯ НА ПРЕСС-КОНФЕРЕНЦИИ</a:t>
            </a:r>
          </a:p>
        </p:txBody>
      </p:sp>
      <p:sp>
        <p:nvSpPr>
          <p:cNvPr id="368" name="Shape 368"/>
          <p:cNvSpPr/>
          <p:nvPr/>
        </p:nvSpPr>
        <p:spPr>
          <a:xfrm>
            <a:off x="6875296" y="13374396"/>
            <a:ext cx="30801008" cy="322210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2815" tIns="92815" rIns="92815" bIns="92815" anchor="ctr">
            <a:normAutofit/>
          </a:bodyPr>
          <a:lstStyle>
            <a:lvl1pPr>
              <a:defRPr sz="8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Негативный журналист в зале. Как реагировать?</a:t>
            </a:r>
          </a:p>
        </p:txBody>
      </p:sp>
      <p:pic>
        <p:nvPicPr>
          <p:cNvPr id="369" name="Изображение 36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78539" y="12516901"/>
            <a:ext cx="2594522" cy="127001"/>
          </a:xfrm>
          <a:prstGeom prst="rect">
            <a:avLst/>
          </a:prstGeom>
        </p:spPr>
      </p:pic>
      <p:pic>
        <p:nvPicPr>
          <p:cNvPr id="371" name="negativ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57422" y="16885245"/>
            <a:ext cx="6836757" cy="593821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kirkorov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0326" y="8189648"/>
            <a:ext cx="9011330" cy="8953840"/>
          </a:xfrm>
          <a:prstGeom prst="rect">
            <a:avLst/>
          </a:prstGeom>
          <a:ln w="3175">
            <a:miter lim="400000"/>
          </a:ln>
        </p:spPr>
      </p:pic>
      <p:sp>
        <p:nvSpPr>
          <p:cNvPr id="374" name="Shape 374"/>
          <p:cNvSpPr/>
          <p:nvPr/>
        </p:nvSpPr>
        <p:spPr>
          <a:xfrm>
            <a:off x="5380371" y="20304297"/>
            <a:ext cx="14819612" cy="261528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«Эй, ты, в розовой кофточке! Встала и вышла!»</a:t>
            </a:r>
          </a:p>
        </p:txBody>
      </p:sp>
      <p:sp>
        <p:nvSpPr>
          <p:cNvPr id="375" name="Shape 375"/>
          <p:cNvSpPr/>
          <p:nvPr/>
        </p:nvSpPr>
        <p:spPr>
          <a:xfrm>
            <a:off x="4510967" y="18029696"/>
            <a:ext cx="16558420" cy="6124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69" y="0"/>
                </a:moveTo>
                <a:lnTo>
                  <a:pt x="2205" y="3491"/>
                </a:lnTo>
                <a:lnTo>
                  <a:pt x="432" y="3491"/>
                </a:lnTo>
                <a:cubicBezTo>
                  <a:pt x="194" y="3491"/>
                  <a:pt x="0" y="4014"/>
                  <a:pt x="0" y="4660"/>
                </a:cubicBezTo>
                <a:lnTo>
                  <a:pt x="0" y="20431"/>
                </a:lnTo>
                <a:cubicBezTo>
                  <a:pt x="0" y="21077"/>
                  <a:pt x="194" y="21600"/>
                  <a:pt x="432" y="21600"/>
                </a:cubicBezTo>
                <a:lnTo>
                  <a:pt x="21168" y="21600"/>
                </a:lnTo>
                <a:cubicBezTo>
                  <a:pt x="21406" y="21600"/>
                  <a:pt x="21600" y="21077"/>
                  <a:pt x="21600" y="20431"/>
                </a:cubicBezTo>
                <a:lnTo>
                  <a:pt x="21600" y="4660"/>
                </a:lnTo>
                <a:cubicBezTo>
                  <a:pt x="21600" y="4014"/>
                  <a:pt x="21406" y="3491"/>
                  <a:pt x="21168" y="3491"/>
                </a:cubicBezTo>
                <a:lnTo>
                  <a:pt x="3934" y="3491"/>
                </a:lnTo>
                <a:lnTo>
                  <a:pt x="3069" y="0"/>
                </a:lnTo>
                <a:close/>
              </a:path>
            </a:pathLst>
          </a:custGeom>
          <a:ln w="114300">
            <a:solidFill>
              <a:schemeClr val="accent5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9193758" y="3790929"/>
            <a:ext cx="26164084" cy="22339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3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ПЛОХАЯ РЕАКЦИЯ</a:t>
            </a:r>
          </a:p>
        </p:txBody>
      </p:sp>
      <p:sp>
        <p:nvSpPr>
          <p:cNvPr id="377" name="Shape 377"/>
          <p:cNvSpPr/>
          <p:nvPr/>
        </p:nvSpPr>
        <p:spPr>
          <a:xfrm>
            <a:off x="23639921" y="23997588"/>
            <a:ext cx="13601554" cy="38090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Натравить на него самую обаятельную сотрудницу компании</a:t>
            </a:r>
          </a:p>
        </p:txBody>
      </p:sp>
      <p:sp>
        <p:nvSpPr>
          <p:cNvPr id="378" name="Shape 378"/>
          <p:cNvSpPr/>
          <p:nvPr/>
        </p:nvSpPr>
        <p:spPr>
          <a:xfrm>
            <a:off x="28389721" y="13189888"/>
            <a:ext cx="13601554" cy="261528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«По одному вопросу, товарищи!»</a:t>
            </a:r>
          </a:p>
        </p:txBody>
      </p:sp>
      <p:cxnSp>
        <p:nvCxnSpPr>
          <p:cNvPr id="379" name="Connector 379"/>
          <p:cNvCxnSpPr>
            <a:stCxn id="378" idx="0"/>
          </p:cNvCxnSpPr>
          <p:nvPr/>
        </p:nvCxnSpPr>
        <p:spPr>
          <a:xfrm flipH="1" flipV="1">
            <a:off x="22275800" y="6024914"/>
            <a:ext cx="12914698" cy="7164974"/>
          </a:xfrm>
          <a:prstGeom prst="straightConnector1">
            <a:avLst/>
          </a:prstGeom>
          <a:ln w="114300">
            <a:solidFill>
              <a:schemeClr val="accent5"/>
            </a:solidFill>
            <a:miter lim="400000"/>
            <a:headEnd type="arrow"/>
          </a:ln>
        </p:spPr>
      </p:cxnSp>
      <p:cxnSp>
        <p:nvCxnSpPr>
          <p:cNvPr id="381" name="Connector 381"/>
          <p:cNvCxnSpPr>
            <a:stCxn id="377" idx="0"/>
          </p:cNvCxnSpPr>
          <p:nvPr/>
        </p:nvCxnSpPr>
        <p:spPr>
          <a:xfrm flipH="1" flipV="1">
            <a:off x="22275800" y="6024915"/>
            <a:ext cx="8164898" cy="17972673"/>
          </a:xfrm>
          <a:prstGeom prst="straightConnector1">
            <a:avLst/>
          </a:prstGeom>
          <a:ln w="114300">
            <a:solidFill>
              <a:schemeClr val="accent5"/>
            </a:solidFill>
            <a:miter lim="400000"/>
            <a:headEnd type="arrow"/>
          </a:ln>
        </p:spPr>
      </p:cxnSp>
      <p:cxnSp>
        <p:nvCxnSpPr>
          <p:cNvPr id="11" name="Connector 381"/>
          <p:cNvCxnSpPr/>
          <p:nvPr/>
        </p:nvCxnSpPr>
        <p:spPr>
          <a:xfrm flipV="1">
            <a:off x="11571656" y="6024914"/>
            <a:ext cx="10704144" cy="6627222"/>
          </a:xfrm>
          <a:prstGeom prst="straightConnector1">
            <a:avLst/>
          </a:prstGeom>
          <a:ln w="114300">
            <a:solidFill>
              <a:schemeClr val="accent5"/>
            </a:solidFill>
            <a:miter lim="400000"/>
            <a:headEnd type="arrow"/>
          </a:ln>
        </p:spPr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/>
          <p:nvPr/>
        </p:nvSpPr>
        <p:spPr>
          <a:xfrm>
            <a:off x="9193758" y="7893030"/>
            <a:ext cx="26164084" cy="22339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3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ХОРОШАЯ РЕАКЦИЯ</a:t>
            </a:r>
          </a:p>
        </p:txBody>
      </p:sp>
      <p:sp>
        <p:nvSpPr>
          <p:cNvPr id="385" name="Shape 385"/>
          <p:cNvSpPr/>
          <p:nvPr/>
        </p:nvSpPr>
        <p:spPr>
          <a:xfrm>
            <a:off x="25723538" y="20936888"/>
            <a:ext cx="13601554" cy="261528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Искусство общения руководителя </a:t>
            </a:r>
          </a:p>
        </p:txBody>
      </p:sp>
      <p:cxnSp>
        <p:nvCxnSpPr>
          <p:cNvPr id="386" name="Connector 386"/>
          <p:cNvCxnSpPr>
            <a:stCxn id="388" idx="0"/>
          </p:cNvCxnSpPr>
          <p:nvPr/>
        </p:nvCxnSpPr>
        <p:spPr>
          <a:xfrm flipV="1">
            <a:off x="12690191" y="10127016"/>
            <a:ext cx="9585609" cy="10707255"/>
          </a:xfrm>
          <a:prstGeom prst="straightConnector1">
            <a:avLst/>
          </a:prstGeom>
          <a:ln w="1143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headEnd type="arrow"/>
          </a:ln>
        </p:spPr>
      </p:cxnSp>
      <p:cxnSp>
        <p:nvCxnSpPr>
          <p:cNvPr id="387" name="Connector 387"/>
          <p:cNvCxnSpPr>
            <a:stCxn id="385" idx="0"/>
          </p:cNvCxnSpPr>
          <p:nvPr/>
        </p:nvCxnSpPr>
        <p:spPr>
          <a:xfrm flipH="1" flipV="1">
            <a:off x="22275800" y="10127016"/>
            <a:ext cx="10248515" cy="10809872"/>
          </a:xfrm>
          <a:prstGeom prst="straightConnector1">
            <a:avLst/>
          </a:prstGeom>
          <a:ln w="1143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headEnd type="arrow"/>
          </a:ln>
        </p:spPr>
      </p:cxnSp>
      <p:sp>
        <p:nvSpPr>
          <p:cNvPr id="388" name="Shape 388"/>
          <p:cNvSpPr/>
          <p:nvPr/>
        </p:nvSpPr>
        <p:spPr>
          <a:xfrm>
            <a:off x="10559739" y="20834271"/>
            <a:ext cx="4260903" cy="15465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9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Q&amp;A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/>
        </p:nvSpPr>
        <p:spPr>
          <a:xfrm>
            <a:off x="3504059" y="12572001"/>
            <a:ext cx="37543483" cy="63519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3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ДАЖЕ НЕГАТИВНО НАСТРОЕННЫЙ ЖУРНАЛИСТ ЛУЧШЕ, ЧЕМ БЕСТОЛКОВЫЙ, НО «СВОЙ».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/>
        </p:nvSpPr>
        <p:spPr>
          <a:xfrm>
            <a:off x="-80128" y="-15169"/>
            <a:ext cx="44711855" cy="31526337"/>
          </a:xfrm>
          <a:prstGeom prst="rect">
            <a:avLst/>
          </a:prstGeom>
          <a:solidFill>
            <a:srgbClr val="53585F"/>
          </a:solidFill>
          <a:ln w="3175"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Shape 393"/>
          <p:cNvSpPr>
            <a:spLocks noGrp="1"/>
          </p:cNvSpPr>
          <p:nvPr>
            <p:ph type="body" sz="quarter" idx="1"/>
          </p:nvPr>
        </p:nvSpPr>
        <p:spPr>
          <a:xfrm>
            <a:off x="6643819" y="11212117"/>
            <a:ext cx="31263962" cy="2614091"/>
          </a:xfrm>
          <a:prstGeom prst="rect">
            <a:avLst/>
          </a:prstGeom>
        </p:spPr>
        <p:txBody>
          <a:bodyPr anchor="ctr"/>
          <a:lstStyle>
            <a:lvl1pPr>
              <a:defRPr sz="1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ЕСТЬ ЛИ ЖИЗНЬ ПОСЛЕ НЕГАТИВА?</a:t>
            </a:r>
          </a:p>
        </p:txBody>
      </p:sp>
      <p:pic>
        <p:nvPicPr>
          <p:cNvPr id="394" name="ange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10821" y="15716977"/>
            <a:ext cx="5529958" cy="478736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/>
        </p:nvSpPr>
        <p:spPr>
          <a:xfrm>
            <a:off x="11111269" y="6458169"/>
            <a:ext cx="2422553" cy="2425260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397" name="Shape 397"/>
          <p:cNvSpPr/>
          <p:nvPr/>
        </p:nvSpPr>
        <p:spPr>
          <a:xfrm>
            <a:off x="15023644" y="6973234"/>
            <a:ext cx="15961817" cy="13951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Пережить первую реакцию.</a:t>
            </a:r>
          </a:p>
        </p:txBody>
      </p:sp>
      <p:sp>
        <p:nvSpPr>
          <p:cNvPr id="398" name="Shape 398"/>
          <p:cNvSpPr/>
          <p:nvPr/>
        </p:nvSpPr>
        <p:spPr>
          <a:xfrm>
            <a:off x="11733930" y="6821309"/>
            <a:ext cx="999431" cy="16989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1</a:t>
            </a:r>
          </a:p>
        </p:txBody>
      </p:sp>
      <p:sp>
        <p:nvSpPr>
          <p:cNvPr id="399" name="Shape 399"/>
          <p:cNvSpPr/>
          <p:nvPr/>
        </p:nvSpPr>
        <p:spPr>
          <a:xfrm>
            <a:off x="11085869" y="10496770"/>
            <a:ext cx="2422554" cy="2425259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400" name="Shape 400"/>
          <p:cNvSpPr/>
          <p:nvPr/>
        </p:nvSpPr>
        <p:spPr>
          <a:xfrm>
            <a:off x="14998244" y="11011834"/>
            <a:ext cx="19736714" cy="13951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Проанализировать масштаб трагедии.</a:t>
            </a:r>
          </a:p>
        </p:txBody>
      </p:sp>
      <p:sp>
        <p:nvSpPr>
          <p:cNvPr id="401" name="Shape 401"/>
          <p:cNvSpPr/>
          <p:nvPr/>
        </p:nvSpPr>
        <p:spPr>
          <a:xfrm>
            <a:off x="11784730" y="10859910"/>
            <a:ext cx="999431" cy="16989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2</a:t>
            </a:r>
          </a:p>
        </p:txBody>
      </p:sp>
      <p:sp>
        <p:nvSpPr>
          <p:cNvPr id="402" name="Shape 402"/>
          <p:cNvSpPr/>
          <p:nvPr/>
        </p:nvSpPr>
        <p:spPr>
          <a:xfrm>
            <a:off x="11111269" y="14535370"/>
            <a:ext cx="2422554" cy="2425259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403" name="Shape 403"/>
          <p:cNvSpPr/>
          <p:nvPr/>
        </p:nvSpPr>
        <p:spPr>
          <a:xfrm>
            <a:off x="15023644" y="15050433"/>
            <a:ext cx="15961817" cy="13951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Отбросить теорию заговоров.</a:t>
            </a:r>
          </a:p>
        </p:txBody>
      </p:sp>
      <p:sp>
        <p:nvSpPr>
          <p:cNvPr id="404" name="Shape 404"/>
          <p:cNvSpPr/>
          <p:nvPr/>
        </p:nvSpPr>
        <p:spPr>
          <a:xfrm>
            <a:off x="11810130" y="14898511"/>
            <a:ext cx="999431" cy="1698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3</a:t>
            </a:r>
          </a:p>
        </p:txBody>
      </p:sp>
      <p:sp>
        <p:nvSpPr>
          <p:cNvPr id="405" name="Shape 405"/>
          <p:cNvSpPr/>
          <p:nvPr/>
        </p:nvSpPr>
        <p:spPr>
          <a:xfrm>
            <a:off x="11035069" y="18573970"/>
            <a:ext cx="2422554" cy="2425259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406" name="Shape 406"/>
          <p:cNvSpPr/>
          <p:nvPr/>
        </p:nvSpPr>
        <p:spPr>
          <a:xfrm>
            <a:off x="14947444" y="19089033"/>
            <a:ext cx="16914119" cy="13951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Принять взвешенное решение.</a:t>
            </a:r>
          </a:p>
        </p:txBody>
      </p:sp>
      <p:sp>
        <p:nvSpPr>
          <p:cNvPr id="407" name="Shape 407"/>
          <p:cNvSpPr/>
          <p:nvPr/>
        </p:nvSpPr>
        <p:spPr>
          <a:xfrm>
            <a:off x="11695830" y="18937111"/>
            <a:ext cx="999431" cy="1698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4</a:t>
            </a:r>
          </a:p>
        </p:txBody>
      </p:sp>
      <p:sp>
        <p:nvSpPr>
          <p:cNvPr id="408" name="Shape 408"/>
          <p:cNvSpPr/>
          <p:nvPr/>
        </p:nvSpPr>
        <p:spPr>
          <a:xfrm>
            <a:off x="11035069" y="22612571"/>
            <a:ext cx="2422554" cy="2425260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409" name="Shape 409"/>
          <p:cNvSpPr/>
          <p:nvPr/>
        </p:nvSpPr>
        <p:spPr>
          <a:xfrm>
            <a:off x="14947444" y="23127635"/>
            <a:ext cx="12756258" cy="13951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Начать диалог со СМИ.</a:t>
            </a:r>
          </a:p>
        </p:txBody>
      </p:sp>
      <p:sp>
        <p:nvSpPr>
          <p:cNvPr id="410" name="Shape 410"/>
          <p:cNvSpPr/>
          <p:nvPr/>
        </p:nvSpPr>
        <p:spPr>
          <a:xfrm>
            <a:off x="11708530" y="22975711"/>
            <a:ext cx="999431" cy="1698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5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/>
        </p:nvSpPr>
        <p:spPr>
          <a:xfrm>
            <a:off x="3504059" y="14631007"/>
            <a:ext cx="37543483" cy="22339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3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НУЖНО ЛИ БОЯТЬСЯ НЕГАТИВА В СМИ?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/>
        </p:nvSpPr>
        <p:spPr>
          <a:xfrm>
            <a:off x="8382545" y="13601504"/>
            <a:ext cx="27786510" cy="42929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3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ВСЕ, КРОМЕ НЕКРОЛОГА, МОЖНО ИСПРАВИТЬ!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/>
        </p:nvSpPr>
        <p:spPr>
          <a:xfrm>
            <a:off x="22784190" y="14440359"/>
            <a:ext cx="14819611" cy="26152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Срочно пиши претензию газете!</a:t>
            </a:r>
          </a:p>
        </p:txBody>
      </p:sp>
      <p:sp>
        <p:nvSpPr>
          <p:cNvPr id="417" name="Shape 417"/>
          <p:cNvSpPr/>
          <p:nvPr/>
        </p:nvSpPr>
        <p:spPr>
          <a:xfrm>
            <a:off x="21334952" y="13155564"/>
            <a:ext cx="17138254" cy="5134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8" y="0"/>
                </a:moveTo>
                <a:cubicBezTo>
                  <a:pt x="918" y="0"/>
                  <a:pt x="731" y="624"/>
                  <a:pt x="731" y="1394"/>
                </a:cubicBezTo>
                <a:lnTo>
                  <a:pt x="731" y="7861"/>
                </a:lnTo>
                <a:lnTo>
                  <a:pt x="0" y="10649"/>
                </a:lnTo>
                <a:lnTo>
                  <a:pt x="731" y="13436"/>
                </a:lnTo>
                <a:lnTo>
                  <a:pt x="731" y="20206"/>
                </a:lnTo>
                <a:cubicBezTo>
                  <a:pt x="731" y="20976"/>
                  <a:pt x="918" y="21600"/>
                  <a:pt x="1148" y="21600"/>
                </a:cubicBezTo>
                <a:lnTo>
                  <a:pt x="21182" y="21600"/>
                </a:lnTo>
                <a:cubicBezTo>
                  <a:pt x="21413" y="21600"/>
                  <a:pt x="21600" y="20976"/>
                  <a:pt x="21600" y="20206"/>
                </a:cubicBezTo>
                <a:lnTo>
                  <a:pt x="21600" y="1394"/>
                </a:lnTo>
                <a:cubicBezTo>
                  <a:pt x="21600" y="624"/>
                  <a:pt x="21413" y="0"/>
                  <a:pt x="21182" y="0"/>
                </a:cubicBezTo>
                <a:lnTo>
                  <a:pt x="1148" y="0"/>
                </a:lnTo>
                <a:close/>
              </a:path>
            </a:pathLst>
          </a:custGeom>
          <a:ln w="114300">
            <a:solidFill>
              <a:srgbClr val="FADA31"/>
            </a:solidFill>
            <a:miter lim="400000"/>
          </a:ln>
        </p:spPr>
        <p:txBody>
          <a:bodyPr lIns="87488" tIns="87488" rIns="87488" bIns="87488" anchor="ctr"/>
          <a:lstStyle/>
          <a:p>
            <a:pPr>
              <a:defRPr sz="7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18" name="angry_bo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1244" y="9080500"/>
            <a:ext cx="13335001" cy="13335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13107937" y="14631007"/>
            <a:ext cx="18335726" cy="22339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3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СЛИВ = ЭКСКЛЮЗИВ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/>
          <p:nvPr/>
        </p:nvSpPr>
        <p:spPr>
          <a:xfrm>
            <a:off x="-1346346" y="26938111"/>
            <a:ext cx="14819611" cy="13687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Босс</a:t>
            </a:r>
          </a:p>
        </p:txBody>
      </p:sp>
      <p:sp>
        <p:nvSpPr>
          <p:cNvPr id="421" name="Shape 421"/>
          <p:cNvSpPr/>
          <p:nvPr/>
        </p:nvSpPr>
        <p:spPr>
          <a:xfrm>
            <a:off x="30038913" y="26938111"/>
            <a:ext cx="14819611" cy="13687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Журналист</a:t>
            </a:r>
          </a:p>
        </p:txBody>
      </p:sp>
      <p:sp>
        <p:nvSpPr>
          <p:cNvPr id="422" name="Shape 422"/>
          <p:cNvSpPr/>
          <p:nvPr/>
        </p:nvSpPr>
        <p:spPr>
          <a:xfrm>
            <a:off x="9193758" y="3790929"/>
            <a:ext cx="26164084" cy="22339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3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ДВЕ ЖИЗНИ ПИАРЩИКА</a:t>
            </a:r>
          </a:p>
        </p:txBody>
      </p:sp>
      <p:sp>
        <p:nvSpPr>
          <p:cNvPr id="423" name="Shape 423"/>
          <p:cNvSpPr/>
          <p:nvPr/>
        </p:nvSpPr>
        <p:spPr>
          <a:xfrm>
            <a:off x="14865994" y="26938111"/>
            <a:ext cx="14819612" cy="13687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Пиарщик</a:t>
            </a:r>
          </a:p>
        </p:txBody>
      </p:sp>
      <p:pic>
        <p:nvPicPr>
          <p:cNvPr id="424" name="Lotus-Pos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70628" y="17873445"/>
            <a:ext cx="6410344" cy="6852059"/>
          </a:xfrm>
          <a:prstGeom prst="rect">
            <a:avLst/>
          </a:prstGeom>
          <a:ln w="3175">
            <a:miter lim="400000"/>
          </a:ln>
        </p:spPr>
      </p:pic>
      <p:pic>
        <p:nvPicPr>
          <p:cNvPr id="425" name="WDF_2663005.png"/>
          <p:cNvPicPr>
            <a:picLocks noChangeAspect="1"/>
          </p:cNvPicPr>
          <p:nvPr/>
        </p:nvPicPr>
        <p:blipFill rotWithShape="1">
          <a:blip r:embed="rId3">
            <a:extLst/>
          </a:blip>
          <a:srcRect r="11843"/>
          <a:stretch/>
        </p:blipFill>
        <p:spPr>
          <a:xfrm>
            <a:off x="26570979" y="14516100"/>
            <a:ext cx="18287545" cy="11028037"/>
          </a:xfrm>
          <a:prstGeom prst="rect">
            <a:avLst/>
          </a:prstGeom>
          <a:ln w="3175">
            <a:miter lim="400000"/>
          </a:ln>
        </p:spPr>
      </p:pic>
      <p:pic>
        <p:nvPicPr>
          <p:cNvPr id="426" name="Bulldozer_bez_teni.png"/>
          <p:cNvPicPr>
            <a:picLocks noChangeAspect="1"/>
          </p:cNvPicPr>
          <p:nvPr/>
        </p:nvPicPr>
        <p:blipFill rotWithShape="1">
          <a:blip r:embed="rId4">
            <a:extLst/>
          </a:blip>
          <a:srcRect r="35060"/>
          <a:stretch/>
        </p:blipFill>
        <p:spPr>
          <a:xfrm flipH="1">
            <a:off x="0" y="13343410"/>
            <a:ext cx="20406008" cy="12788572"/>
          </a:xfrm>
          <a:prstGeom prst="rect">
            <a:avLst/>
          </a:prstGeom>
          <a:ln w="3175">
            <a:miter lim="400000"/>
          </a:ln>
        </p:spPr>
      </p:pic>
      <p:sp>
        <p:nvSpPr>
          <p:cNvPr id="427" name="Shape 427"/>
          <p:cNvSpPr/>
          <p:nvPr/>
        </p:nvSpPr>
        <p:spPr>
          <a:xfrm>
            <a:off x="6875296" y="8194154"/>
            <a:ext cx="30801008" cy="322210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2815" tIns="92815" rIns="92815" bIns="92815" anchor="ctr">
            <a:normAutofit/>
          </a:bodyPr>
          <a:lstStyle>
            <a:lvl1pPr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И волки сыты, и овцы не в обиде.</a:t>
            </a:r>
          </a:p>
        </p:txBody>
      </p:sp>
      <p:pic>
        <p:nvPicPr>
          <p:cNvPr id="428" name="Изображение 427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978539" y="7336659"/>
            <a:ext cx="2594522" cy="1270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/>
        </p:nvSpPr>
        <p:spPr>
          <a:xfrm>
            <a:off x="-80128" y="-15169"/>
            <a:ext cx="44711855" cy="31526337"/>
          </a:xfrm>
          <a:prstGeom prst="rect">
            <a:avLst/>
          </a:prstGeom>
          <a:solidFill>
            <a:srgbClr val="53585F"/>
          </a:solidFill>
          <a:ln w="3175"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2" name="Shape 432"/>
          <p:cNvSpPr>
            <a:spLocks noGrp="1"/>
          </p:cNvSpPr>
          <p:nvPr>
            <p:ph type="body" sz="quarter" idx="1"/>
          </p:nvPr>
        </p:nvSpPr>
        <p:spPr>
          <a:xfrm>
            <a:off x="6121829" y="8660083"/>
            <a:ext cx="33120742" cy="2614091"/>
          </a:xfrm>
          <a:prstGeom prst="rect">
            <a:avLst/>
          </a:prstGeom>
        </p:spPr>
        <p:txBody>
          <a:bodyPr anchor="ctr"/>
          <a:lstStyle>
            <a:lvl1pPr>
              <a:defRPr sz="1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ГЛАВНЫЙ СЕКРЕТ</a:t>
            </a:r>
          </a:p>
        </p:txBody>
      </p:sp>
      <p:sp>
        <p:nvSpPr>
          <p:cNvPr id="433" name="Shape 433"/>
          <p:cNvSpPr/>
          <p:nvPr/>
        </p:nvSpPr>
        <p:spPr>
          <a:xfrm>
            <a:off x="6875296" y="13374396"/>
            <a:ext cx="30801008" cy="322210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2815" tIns="92815" rIns="92815" bIns="92815" anchor="ctr">
            <a:normAutofit/>
          </a:bodyPr>
          <a:lstStyle>
            <a:lvl1pPr>
              <a:defRPr sz="8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Золотое правило</a:t>
            </a:r>
          </a:p>
        </p:txBody>
      </p:sp>
      <p:pic>
        <p:nvPicPr>
          <p:cNvPr id="434" name="Изображение 43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78539" y="12516901"/>
            <a:ext cx="2594522" cy="127001"/>
          </a:xfrm>
          <a:prstGeom prst="rect">
            <a:avLst/>
          </a:prstGeom>
        </p:spPr>
      </p:pic>
      <p:pic>
        <p:nvPicPr>
          <p:cNvPr id="436" name="gol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91047" y="16477654"/>
            <a:ext cx="7369506" cy="636935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/>
        </p:nvSpPr>
        <p:spPr>
          <a:xfrm>
            <a:off x="9258060" y="10496770"/>
            <a:ext cx="2422554" cy="2425260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439" name="Shape 439"/>
          <p:cNvSpPr/>
          <p:nvPr/>
        </p:nvSpPr>
        <p:spPr>
          <a:xfrm>
            <a:off x="13170436" y="11011835"/>
            <a:ext cx="22180253" cy="13951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marL="36194" algn="l" defTabSz="457200">
              <a:lnSpc>
                <a:spcPct val="115000"/>
              </a:lnSpc>
              <a:spcBef>
                <a:spcPts val="1000"/>
              </a:spcBef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Стать надежным источником информации.</a:t>
            </a:r>
          </a:p>
        </p:txBody>
      </p:sp>
      <p:sp>
        <p:nvSpPr>
          <p:cNvPr id="440" name="Shape 440"/>
          <p:cNvSpPr/>
          <p:nvPr/>
        </p:nvSpPr>
        <p:spPr>
          <a:xfrm>
            <a:off x="9918822" y="10821810"/>
            <a:ext cx="999431" cy="16989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1</a:t>
            </a:r>
          </a:p>
        </p:txBody>
      </p:sp>
      <p:sp>
        <p:nvSpPr>
          <p:cNvPr id="441" name="Shape 441"/>
          <p:cNvSpPr/>
          <p:nvPr/>
        </p:nvSpPr>
        <p:spPr>
          <a:xfrm>
            <a:off x="9232661" y="14535371"/>
            <a:ext cx="2422554" cy="2425260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442" name="Shape 442"/>
          <p:cNvSpPr/>
          <p:nvPr/>
        </p:nvSpPr>
        <p:spPr>
          <a:xfrm>
            <a:off x="13145036" y="15050435"/>
            <a:ext cx="19524167" cy="13951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Сохранять человеческие отношения. </a:t>
            </a:r>
          </a:p>
        </p:txBody>
      </p:sp>
      <p:sp>
        <p:nvSpPr>
          <p:cNvPr id="443" name="Shape 443"/>
          <p:cNvSpPr/>
          <p:nvPr/>
        </p:nvSpPr>
        <p:spPr>
          <a:xfrm>
            <a:off x="9931522" y="14898511"/>
            <a:ext cx="999431" cy="1698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2</a:t>
            </a:r>
          </a:p>
        </p:txBody>
      </p:sp>
      <p:sp>
        <p:nvSpPr>
          <p:cNvPr id="444" name="Shape 444"/>
          <p:cNvSpPr/>
          <p:nvPr/>
        </p:nvSpPr>
        <p:spPr>
          <a:xfrm>
            <a:off x="9258061" y="18573970"/>
            <a:ext cx="2422554" cy="2425259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445" name="Shape 445"/>
          <p:cNvSpPr/>
          <p:nvPr/>
        </p:nvSpPr>
        <p:spPr>
          <a:xfrm>
            <a:off x="13170436" y="19089033"/>
            <a:ext cx="17793792" cy="13951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Уметь договариваться.</a:t>
            </a:r>
          </a:p>
        </p:txBody>
      </p:sp>
      <p:sp>
        <p:nvSpPr>
          <p:cNvPr id="446" name="Shape 446"/>
          <p:cNvSpPr/>
          <p:nvPr/>
        </p:nvSpPr>
        <p:spPr>
          <a:xfrm>
            <a:off x="9956922" y="18937111"/>
            <a:ext cx="999431" cy="1698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3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/>
          <p:nvPr/>
        </p:nvSpPr>
        <p:spPr>
          <a:xfrm>
            <a:off x="9193758" y="3790929"/>
            <a:ext cx="26164084" cy="22339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3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СОВЕТЫ ОТ КЭПА</a:t>
            </a:r>
          </a:p>
        </p:txBody>
      </p:sp>
      <p:sp>
        <p:nvSpPr>
          <p:cNvPr id="449" name="Shape 449"/>
          <p:cNvSpPr/>
          <p:nvPr/>
        </p:nvSpPr>
        <p:spPr>
          <a:xfrm>
            <a:off x="8221026" y="9645870"/>
            <a:ext cx="2422554" cy="2425260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450" name="Shape 450"/>
          <p:cNvSpPr/>
          <p:nvPr/>
        </p:nvSpPr>
        <p:spPr>
          <a:xfrm>
            <a:off x="12133401" y="9550859"/>
            <a:ext cx="15961818" cy="261528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Составьте аналитику на тему, о которой пишет журналист.</a:t>
            </a:r>
          </a:p>
        </p:txBody>
      </p:sp>
      <p:sp>
        <p:nvSpPr>
          <p:cNvPr id="451" name="Shape 451"/>
          <p:cNvSpPr/>
          <p:nvPr/>
        </p:nvSpPr>
        <p:spPr>
          <a:xfrm>
            <a:off x="8843687" y="10009010"/>
            <a:ext cx="999432" cy="16989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1</a:t>
            </a:r>
          </a:p>
        </p:txBody>
      </p:sp>
      <p:sp>
        <p:nvSpPr>
          <p:cNvPr id="452" name="Shape 452"/>
          <p:cNvSpPr/>
          <p:nvPr/>
        </p:nvSpPr>
        <p:spPr>
          <a:xfrm>
            <a:off x="8195627" y="13684471"/>
            <a:ext cx="2422553" cy="2425259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453" name="Shape 453"/>
          <p:cNvSpPr/>
          <p:nvPr/>
        </p:nvSpPr>
        <p:spPr>
          <a:xfrm>
            <a:off x="12108001" y="14199535"/>
            <a:ext cx="19736714" cy="13951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Пришлите любопытные факты.</a:t>
            </a:r>
          </a:p>
        </p:txBody>
      </p:sp>
      <p:sp>
        <p:nvSpPr>
          <p:cNvPr id="454" name="Shape 454"/>
          <p:cNvSpPr/>
          <p:nvPr/>
        </p:nvSpPr>
        <p:spPr>
          <a:xfrm>
            <a:off x="8894487" y="14047611"/>
            <a:ext cx="999432" cy="16989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2</a:t>
            </a:r>
          </a:p>
        </p:txBody>
      </p:sp>
      <p:sp>
        <p:nvSpPr>
          <p:cNvPr id="455" name="Shape 455"/>
          <p:cNvSpPr/>
          <p:nvPr/>
        </p:nvSpPr>
        <p:spPr>
          <a:xfrm>
            <a:off x="8221027" y="17723071"/>
            <a:ext cx="2422553" cy="2425259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456" name="Shape 456"/>
          <p:cNvSpPr/>
          <p:nvPr/>
        </p:nvSpPr>
        <p:spPr>
          <a:xfrm>
            <a:off x="12133401" y="18238134"/>
            <a:ext cx="18150980" cy="13951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Познакомьте с хорошим спикером.</a:t>
            </a:r>
          </a:p>
        </p:txBody>
      </p:sp>
      <p:sp>
        <p:nvSpPr>
          <p:cNvPr id="457" name="Shape 457"/>
          <p:cNvSpPr/>
          <p:nvPr/>
        </p:nvSpPr>
        <p:spPr>
          <a:xfrm>
            <a:off x="8919887" y="18086212"/>
            <a:ext cx="999432" cy="16989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3</a:t>
            </a:r>
          </a:p>
        </p:txBody>
      </p:sp>
      <p:sp>
        <p:nvSpPr>
          <p:cNvPr id="458" name="Shape 458"/>
          <p:cNvSpPr/>
          <p:nvPr/>
        </p:nvSpPr>
        <p:spPr>
          <a:xfrm>
            <a:off x="8144827" y="21761671"/>
            <a:ext cx="2422553" cy="2425259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459" name="Shape 459"/>
          <p:cNvSpPr/>
          <p:nvPr/>
        </p:nvSpPr>
        <p:spPr>
          <a:xfrm>
            <a:off x="12108001" y="21666658"/>
            <a:ext cx="24330522" cy="261528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/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Подкиньте оригинальные идеи для статей </a:t>
            </a:r>
          </a:p>
          <a:p>
            <a: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(не обязательно связанные с вашей компанией).</a:t>
            </a:r>
          </a:p>
        </p:txBody>
      </p:sp>
      <p:sp>
        <p:nvSpPr>
          <p:cNvPr id="460" name="Shape 460"/>
          <p:cNvSpPr/>
          <p:nvPr/>
        </p:nvSpPr>
        <p:spPr>
          <a:xfrm>
            <a:off x="8805587" y="22124812"/>
            <a:ext cx="999432" cy="16989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4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/>
          <p:nvPr/>
        </p:nvSpPr>
        <p:spPr>
          <a:xfrm>
            <a:off x="-80128" y="-15169"/>
            <a:ext cx="44711855" cy="31526337"/>
          </a:xfrm>
          <a:prstGeom prst="rect">
            <a:avLst/>
          </a:prstGeom>
          <a:solidFill>
            <a:srgbClr val="53585F"/>
          </a:solidFill>
          <a:ln w="3175"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3" name="Shape 463"/>
          <p:cNvSpPr>
            <a:spLocks noGrp="1"/>
          </p:cNvSpPr>
          <p:nvPr>
            <p:ph type="body" sz="quarter" idx="1"/>
          </p:nvPr>
        </p:nvSpPr>
        <p:spPr>
          <a:xfrm>
            <a:off x="6121829" y="8660083"/>
            <a:ext cx="33120742" cy="2614091"/>
          </a:xfrm>
          <a:prstGeom prst="rect">
            <a:avLst/>
          </a:prstGeom>
        </p:spPr>
        <p:txBody>
          <a:bodyPr anchor="ctr"/>
          <a:lstStyle>
            <a:lvl1pPr>
              <a:defRPr sz="1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МЫСЛИ ЖУРНАЛИСТОВ</a:t>
            </a:r>
          </a:p>
        </p:txBody>
      </p:sp>
      <p:sp>
        <p:nvSpPr>
          <p:cNvPr id="464" name="Shape 464"/>
          <p:cNvSpPr/>
          <p:nvPr/>
        </p:nvSpPr>
        <p:spPr>
          <a:xfrm>
            <a:off x="6875296" y="13374396"/>
            <a:ext cx="30801008" cy="322210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2815" tIns="92815" rIns="92815" bIns="92815" anchor="ctr">
            <a:normAutofit/>
          </a:bodyPr>
          <a:lstStyle>
            <a:lvl1pPr>
              <a:defRPr sz="8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После письма пиарщика</a:t>
            </a:r>
          </a:p>
        </p:txBody>
      </p:sp>
      <p:pic>
        <p:nvPicPr>
          <p:cNvPr id="465" name="Изображение 46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78539" y="12516901"/>
            <a:ext cx="2594522" cy="127001"/>
          </a:xfrm>
          <a:prstGeom prst="rect">
            <a:avLst/>
          </a:prstGeom>
        </p:spPr>
      </p:pic>
      <p:pic>
        <p:nvPicPr>
          <p:cNvPr id="467" name="thought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75037" y="17326992"/>
            <a:ext cx="5601526" cy="481731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Bubbl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12910" y="2159000"/>
            <a:ext cx="17268461" cy="15122237"/>
          </a:xfrm>
          <a:prstGeom prst="rect">
            <a:avLst/>
          </a:prstGeom>
          <a:ln w="3175">
            <a:miter lim="400000"/>
          </a:ln>
        </p:spPr>
      </p:pic>
      <p:sp>
        <p:nvSpPr>
          <p:cNvPr id="470" name="Shape 470"/>
          <p:cNvSpPr/>
          <p:nvPr/>
        </p:nvSpPr>
        <p:spPr>
          <a:xfrm>
            <a:off x="3674829" y="6337372"/>
            <a:ext cx="10144622" cy="360665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/>
          <a:p>
            <a:pPr>
              <a:defRPr sz="7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О Боже! </a:t>
            </a:r>
          </a:p>
          <a:p>
            <a:pPr>
              <a:defRPr sz="75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Сколько слов! Прочту первые 200…</a:t>
            </a:r>
          </a:p>
        </p:txBody>
      </p:sp>
      <p:pic>
        <p:nvPicPr>
          <p:cNvPr id="471" name="bubbl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713185" y="6452877"/>
            <a:ext cx="12338369" cy="10628623"/>
          </a:xfrm>
          <a:prstGeom prst="rect">
            <a:avLst/>
          </a:prstGeom>
          <a:ln w="3175">
            <a:miter lim="400000"/>
          </a:ln>
        </p:spPr>
      </p:pic>
      <p:sp>
        <p:nvSpPr>
          <p:cNvPr id="472" name="Shape 472"/>
          <p:cNvSpPr/>
          <p:nvPr/>
        </p:nvSpPr>
        <p:spPr>
          <a:xfrm>
            <a:off x="31081429" y="9004372"/>
            <a:ext cx="6806507" cy="360665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7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Почему мне? Я же не пишу про зябликов!</a:t>
            </a:r>
          </a:p>
        </p:txBody>
      </p:sp>
      <p:pic>
        <p:nvPicPr>
          <p:cNvPr id="473" name="bubbl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15967" y="13056296"/>
            <a:ext cx="13647147" cy="11697555"/>
          </a:xfrm>
          <a:prstGeom prst="rect">
            <a:avLst/>
          </a:prstGeom>
          <a:ln w="3175">
            <a:miter lim="400000"/>
          </a:ln>
        </p:spPr>
      </p:pic>
      <p:sp>
        <p:nvSpPr>
          <p:cNvPr id="474" name="Shape 474"/>
          <p:cNvSpPr/>
          <p:nvPr/>
        </p:nvSpPr>
        <p:spPr>
          <a:xfrm>
            <a:off x="19795678" y="17641264"/>
            <a:ext cx="6806506" cy="13188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7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А где мясо?</a:t>
            </a:r>
          </a:p>
        </p:txBody>
      </p:sp>
      <p:pic>
        <p:nvPicPr>
          <p:cNvPr id="475" name="bubbl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3665047" y="17297458"/>
            <a:ext cx="13755107" cy="11849042"/>
          </a:xfrm>
          <a:prstGeom prst="rect">
            <a:avLst/>
          </a:prstGeom>
          <a:ln w="3175">
            <a:miter lim="400000"/>
          </a:ln>
        </p:spPr>
      </p:pic>
      <p:sp>
        <p:nvSpPr>
          <p:cNvPr id="476" name="Shape 476"/>
          <p:cNvSpPr/>
          <p:nvPr/>
        </p:nvSpPr>
        <p:spPr>
          <a:xfrm>
            <a:off x="4970229" y="20688372"/>
            <a:ext cx="10144623" cy="360665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7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Почему он не прислал мне это утром?!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/>
          <p:nvPr/>
        </p:nvSpPr>
        <p:spPr>
          <a:xfrm>
            <a:off x="-80128" y="-15169"/>
            <a:ext cx="44711855" cy="31526337"/>
          </a:xfrm>
          <a:prstGeom prst="rect">
            <a:avLst/>
          </a:prstGeom>
          <a:solidFill>
            <a:srgbClr val="53585F"/>
          </a:solidFill>
          <a:ln w="3175"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9" name="Shape 479"/>
          <p:cNvSpPr>
            <a:spLocks noGrp="1"/>
          </p:cNvSpPr>
          <p:nvPr>
            <p:ph type="body" sz="quarter" idx="1"/>
          </p:nvPr>
        </p:nvSpPr>
        <p:spPr>
          <a:xfrm>
            <a:off x="9559461" y="7524812"/>
            <a:ext cx="25432678" cy="2614091"/>
          </a:xfrm>
          <a:prstGeom prst="rect">
            <a:avLst/>
          </a:prstGeom>
        </p:spPr>
        <p:txBody>
          <a:bodyPr anchor="ctr"/>
          <a:lstStyle>
            <a:lvl1pPr>
              <a:defRPr sz="1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СПАСИБО ЗА ВНИМАНИЕ!</a:t>
            </a:r>
          </a:p>
        </p:txBody>
      </p:sp>
      <p:pic>
        <p:nvPicPr>
          <p:cNvPr id="480" name="Изображение 479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7225434" y="21835673"/>
            <a:ext cx="10100732" cy="127001"/>
          </a:xfrm>
          <a:prstGeom prst="rect">
            <a:avLst/>
          </a:prstGeom>
        </p:spPr>
      </p:pic>
      <p:sp>
        <p:nvSpPr>
          <p:cNvPr id="482" name="Shape 482"/>
          <p:cNvSpPr/>
          <p:nvPr/>
        </p:nvSpPr>
        <p:spPr>
          <a:xfrm>
            <a:off x="26217748" y="18763684"/>
            <a:ext cx="18252183" cy="62709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/>
          <a:p>
            <a:pPr algn="l">
              <a:defRPr sz="8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svetlana.aseulova@gmail.com</a:t>
            </a:r>
          </a:p>
          <a:p>
            <a:pPr algn="l">
              <a:defRPr sz="8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endParaRPr/>
          </a:p>
          <a:p>
            <a:pPr algn="l">
              <a:defRPr sz="8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linkedin.com/in/svetlanaaseulova</a:t>
            </a:r>
          </a:p>
          <a:p>
            <a:pPr algn="l">
              <a:defRPr sz="8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endParaRPr/>
          </a:p>
          <a:p>
            <a:pPr algn="l">
              <a:defRPr sz="8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facebook.com/svetlana.ashheulova</a:t>
            </a:r>
          </a:p>
        </p:txBody>
      </p:sp>
      <p:pic>
        <p:nvPicPr>
          <p:cNvPr id="483" name="faceboo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27221" y="23575573"/>
            <a:ext cx="1625601" cy="1625601"/>
          </a:xfrm>
          <a:prstGeom prst="rect">
            <a:avLst/>
          </a:prstGeom>
          <a:ln w="3175">
            <a:miter lim="400000"/>
          </a:ln>
        </p:spPr>
      </p:pic>
      <p:pic>
        <p:nvPicPr>
          <p:cNvPr id="484" name="linkedin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127221" y="21086373"/>
            <a:ext cx="1625601" cy="1625601"/>
          </a:xfrm>
          <a:prstGeom prst="rect">
            <a:avLst/>
          </a:prstGeom>
          <a:ln w="3175">
            <a:miter lim="400000"/>
          </a:ln>
        </p:spPr>
      </p:pic>
      <p:sp>
        <p:nvSpPr>
          <p:cNvPr id="485" name="Shape 485"/>
          <p:cNvSpPr/>
          <p:nvPr/>
        </p:nvSpPr>
        <p:spPr>
          <a:xfrm>
            <a:off x="6365379" y="21049089"/>
            <a:ext cx="14059000" cy="17001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Светлана Ащеулова</a:t>
            </a:r>
          </a:p>
        </p:txBody>
      </p:sp>
      <p:pic>
        <p:nvPicPr>
          <p:cNvPr id="486" name="emai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222471" y="18787673"/>
            <a:ext cx="1435101" cy="14351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8520469" y="6458170"/>
            <a:ext cx="2422553" cy="2425259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12432843" y="6973234"/>
            <a:ext cx="15961817" cy="13951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Выигрываем время.</a:t>
            </a:r>
          </a:p>
        </p:txBody>
      </p:sp>
      <p:sp>
        <p:nvSpPr>
          <p:cNvPr id="155" name="Shape 155"/>
          <p:cNvSpPr/>
          <p:nvPr/>
        </p:nvSpPr>
        <p:spPr>
          <a:xfrm>
            <a:off x="9143130" y="6821309"/>
            <a:ext cx="999431" cy="16989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1</a:t>
            </a:r>
          </a:p>
        </p:txBody>
      </p:sp>
      <p:sp>
        <p:nvSpPr>
          <p:cNvPr id="156" name="Shape 156"/>
          <p:cNvSpPr/>
          <p:nvPr/>
        </p:nvSpPr>
        <p:spPr>
          <a:xfrm>
            <a:off x="8495069" y="10496770"/>
            <a:ext cx="2422554" cy="2425259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12407443" y="11011834"/>
            <a:ext cx="21252558" cy="13951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Комментарий самого! Ну, вы понимаете…</a:t>
            </a:r>
          </a:p>
        </p:txBody>
      </p:sp>
      <p:sp>
        <p:nvSpPr>
          <p:cNvPr id="158" name="Shape 158"/>
          <p:cNvSpPr/>
          <p:nvPr/>
        </p:nvSpPr>
        <p:spPr>
          <a:xfrm>
            <a:off x="9193930" y="10859910"/>
            <a:ext cx="999431" cy="16989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2</a:t>
            </a:r>
          </a:p>
        </p:txBody>
      </p:sp>
      <p:sp>
        <p:nvSpPr>
          <p:cNvPr id="159" name="Shape 159"/>
          <p:cNvSpPr/>
          <p:nvPr/>
        </p:nvSpPr>
        <p:spPr>
          <a:xfrm>
            <a:off x="8520469" y="14535370"/>
            <a:ext cx="2422554" cy="2425259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12432843" y="15050433"/>
            <a:ext cx="20441345" cy="13951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Подключаем лидеров мнений.</a:t>
            </a:r>
          </a:p>
        </p:txBody>
      </p:sp>
      <p:sp>
        <p:nvSpPr>
          <p:cNvPr id="161" name="Shape 161"/>
          <p:cNvSpPr/>
          <p:nvPr/>
        </p:nvSpPr>
        <p:spPr>
          <a:xfrm>
            <a:off x="9219330" y="14898511"/>
            <a:ext cx="999431" cy="1698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3</a:t>
            </a:r>
          </a:p>
        </p:txBody>
      </p:sp>
      <p:sp>
        <p:nvSpPr>
          <p:cNvPr id="162" name="Shape 162"/>
          <p:cNvSpPr/>
          <p:nvPr/>
        </p:nvSpPr>
        <p:spPr>
          <a:xfrm>
            <a:off x="8444269" y="18573970"/>
            <a:ext cx="2422554" cy="2425259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12356643" y="19089033"/>
            <a:ext cx="22132430" cy="13951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Собираем аналитику, историю вопроса.</a:t>
            </a:r>
          </a:p>
        </p:txBody>
      </p:sp>
      <p:sp>
        <p:nvSpPr>
          <p:cNvPr id="164" name="Shape 164"/>
          <p:cNvSpPr/>
          <p:nvPr/>
        </p:nvSpPr>
        <p:spPr>
          <a:xfrm>
            <a:off x="9105030" y="18937111"/>
            <a:ext cx="999431" cy="1698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4</a:t>
            </a:r>
          </a:p>
        </p:txBody>
      </p:sp>
      <p:sp>
        <p:nvSpPr>
          <p:cNvPr id="165" name="Shape 165"/>
          <p:cNvSpPr/>
          <p:nvPr/>
        </p:nvSpPr>
        <p:spPr>
          <a:xfrm>
            <a:off x="8444269" y="22612571"/>
            <a:ext cx="2422554" cy="2425260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12356643" y="23127635"/>
            <a:ext cx="23807838" cy="13951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Нейтральная тональность первой публикации.</a:t>
            </a:r>
          </a:p>
        </p:txBody>
      </p:sp>
      <p:sp>
        <p:nvSpPr>
          <p:cNvPr id="167" name="Shape 167"/>
          <p:cNvSpPr/>
          <p:nvPr/>
        </p:nvSpPr>
        <p:spPr>
          <a:xfrm>
            <a:off x="9117730" y="22975711"/>
            <a:ext cx="999431" cy="1698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5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9281974" y="12516070"/>
            <a:ext cx="2422554" cy="2425259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13194348" y="13031133"/>
            <a:ext cx="24705172" cy="13951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Пресс-служба на защите интересов бизнеса.</a:t>
            </a:r>
          </a:p>
        </p:txBody>
      </p:sp>
      <p:sp>
        <p:nvSpPr>
          <p:cNvPr id="171" name="Shape 171"/>
          <p:cNvSpPr/>
          <p:nvPr/>
        </p:nvSpPr>
        <p:spPr>
          <a:xfrm>
            <a:off x="9747670" y="12368759"/>
            <a:ext cx="1491160" cy="24736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5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+</a:t>
            </a:r>
          </a:p>
        </p:txBody>
      </p:sp>
      <p:sp>
        <p:nvSpPr>
          <p:cNvPr id="172" name="Shape 172"/>
          <p:cNvSpPr/>
          <p:nvPr/>
        </p:nvSpPr>
        <p:spPr>
          <a:xfrm>
            <a:off x="9281974" y="16554671"/>
            <a:ext cx="2422554" cy="2425260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13194348" y="17069735"/>
            <a:ext cx="23117870" cy="13951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Но! Обещал эксклюзив – дай. Или не обещай.</a:t>
            </a:r>
          </a:p>
        </p:txBody>
      </p:sp>
      <p:sp>
        <p:nvSpPr>
          <p:cNvPr id="174" name="Shape 174"/>
          <p:cNvSpPr/>
          <p:nvPr/>
        </p:nvSpPr>
        <p:spPr>
          <a:xfrm>
            <a:off x="9870446" y="16314562"/>
            <a:ext cx="999432" cy="24736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5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/>
              <a:t>–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-80128" y="-15169"/>
            <a:ext cx="44711855" cy="31526337"/>
          </a:xfrm>
          <a:prstGeom prst="rect">
            <a:avLst/>
          </a:prstGeom>
          <a:solidFill>
            <a:srgbClr val="53585F"/>
          </a:solidFill>
          <a:ln w="3175"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>
          <a:xfrm>
            <a:off x="9559461" y="8703658"/>
            <a:ext cx="25432678" cy="2614091"/>
          </a:xfrm>
          <a:prstGeom prst="rect">
            <a:avLst/>
          </a:prstGeom>
        </p:spPr>
        <p:txBody>
          <a:bodyPr anchor="ctr"/>
          <a:lstStyle>
            <a:lvl1pPr>
              <a:defRPr sz="1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ИСТОРИЯ №2</a:t>
            </a:r>
          </a:p>
        </p:txBody>
      </p:sp>
      <p:sp>
        <p:nvSpPr>
          <p:cNvPr id="178" name="Shape 178"/>
          <p:cNvSpPr/>
          <p:nvPr/>
        </p:nvSpPr>
        <p:spPr>
          <a:xfrm>
            <a:off x="8259696" y="13269803"/>
            <a:ext cx="28032209" cy="32221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2815" tIns="92815" rIns="92815" bIns="92815" anchor="ctr">
            <a:normAutofit/>
          </a:bodyPr>
          <a:lstStyle>
            <a:lvl1pPr>
              <a:defRPr sz="8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Спасаем инфоповод</a:t>
            </a:r>
          </a:p>
        </p:txBody>
      </p:sp>
      <p:pic>
        <p:nvPicPr>
          <p:cNvPr id="179" name="floating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08328" y="17857399"/>
            <a:ext cx="4934944" cy="4934944"/>
          </a:xfrm>
          <a:prstGeom prst="rect">
            <a:avLst/>
          </a:prstGeom>
          <a:ln w="3175">
            <a:miter lim="400000"/>
          </a:ln>
        </p:spPr>
      </p:pic>
      <p:pic>
        <p:nvPicPr>
          <p:cNvPr id="180" name="Изображение 179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79259" y="12560476"/>
            <a:ext cx="2594522" cy="1270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9193758" y="11841446"/>
            <a:ext cx="26164084" cy="22339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3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ИНФОРМАЦИОННЫЙ ПОВОД</a:t>
            </a:r>
          </a:p>
        </p:txBody>
      </p:sp>
      <p:sp>
        <p:nvSpPr>
          <p:cNvPr id="184" name="Shape 184"/>
          <p:cNvSpPr/>
          <p:nvPr/>
        </p:nvSpPr>
        <p:spPr>
          <a:xfrm>
            <a:off x="11959083" y="16729249"/>
            <a:ext cx="20633433" cy="29253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/>
          <a:p>
            <a:pPr marL="36194" defTabSz="457200">
              <a:lnSpc>
                <a:spcPct val="115000"/>
              </a:lnSpc>
              <a:spcBef>
                <a:spcPts val="1000"/>
              </a:spcBef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Для газеты – новость одного дня.</a:t>
            </a:r>
          </a:p>
          <a:p>
            <a:pPr marL="36194" defTabSz="457200">
              <a:lnSpc>
                <a:spcPct val="115000"/>
              </a:lnSpc>
              <a:spcBef>
                <a:spcPts val="1000"/>
              </a:spcBef>
              <a:defRPr sz="8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Для компании – масштабное событие.</a:t>
            </a:r>
          </a:p>
        </p:txBody>
      </p:sp>
      <p:pic>
        <p:nvPicPr>
          <p:cNvPr id="185" name="Изображение 18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30059" y="15526134"/>
            <a:ext cx="2594522" cy="1270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/>
        </p:nvSpPr>
        <p:spPr>
          <a:xfrm>
            <a:off x="11030108" y="8485130"/>
            <a:ext cx="2422553" cy="2425260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14942483" y="9000195"/>
            <a:ext cx="16241812" cy="13951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Правда журналисту. Но не вся…</a:t>
            </a:r>
          </a:p>
        </p:txBody>
      </p:sp>
      <p:sp>
        <p:nvSpPr>
          <p:cNvPr id="190" name="Shape 190"/>
          <p:cNvSpPr/>
          <p:nvPr/>
        </p:nvSpPr>
        <p:spPr>
          <a:xfrm>
            <a:off x="11690869" y="8810170"/>
            <a:ext cx="999431" cy="16989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1</a:t>
            </a:r>
          </a:p>
        </p:txBody>
      </p:sp>
      <p:sp>
        <p:nvSpPr>
          <p:cNvPr id="191" name="Shape 191"/>
          <p:cNvSpPr/>
          <p:nvPr/>
        </p:nvSpPr>
        <p:spPr>
          <a:xfrm>
            <a:off x="11004708" y="12523730"/>
            <a:ext cx="2422554" cy="2425260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14917083" y="13038795"/>
            <a:ext cx="17590592" cy="13951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Сорванная пресс-конференция.</a:t>
            </a:r>
          </a:p>
        </p:txBody>
      </p:sp>
      <p:sp>
        <p:nvSpPr>
          <p:cNvPr id="193" name="Shape 193"/>
          <p:cNvSpPr/>
          <p:nvPr/>
        </p:nvSpPr>
        <p:spPr>
          <a:xfrm>
            <a:off x="11703569" y="12886871"/>
            <a:ext cx="999431" cy="1698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2</a:t>
            </a:r>
          </a:p>
        </p:txBody>
      </p:sp>
      <p:sp>
        <p:nvSpPr>
          <p:cNvPr id="194" name="Shape 194"/>
          <p:cNvSpPr/>
          <p:nvPr/>
        </p:nvSpPr>
        <p:spPr>
          <a:xfrm>
            <a:off x="11030108" y="16562330"/>
            <a:ext cx="2422554" cy="2425259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14942483" y="17077393"/>
            <a:ext cx="15099805" cy="13951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Риск искажения информации</a:t>
            </a:r>
          </a:p>
        </p:txBody>
      </p:sp>
      <p:sp>
        <p:nvSpPr>
          <p:cNvPr id="196" name="Shape 196"/>
          <p:cNvSpPr/>
          <p:nvPr/>
        </p:nvSpPr>
        <p:spPr>
          <a:xfrm>
            <a:off x="11728969" y="16925471"/>
            <a:ext cx="999431" cy="1698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3</a:t>
            </a:r>
          </a:p>
        </p:txBody>
      </p:sp>
      <p:sp>
        <p:nvSpPr>
          <p:cNvPr id="197" name="Shape 197"/>
          <p:cNvSpPr/>
          <p:nvPr/>
        </p:nvSpPr>
        <p:spPr>
          <a:xfrm>
            <a:off x="10953908" y="20600930"/>
            <a:ext cx="2422554" cy="2425259"/>
          </a:xfrm>
          <a:prstGeom prst="ellipse">
            <a:avLst/>
          </a:prstGeom>
          <a:ln w="63500">
            <a:solidFill>
              <a:srgbClr val="FADA31"/>
            </a:solidFill>
            <a:miter lim="400000"/>
          </a:ln>
        </p:spPr>
        <p:txBody>
          <a:bodyPr lIns="92815" tIns="92815" rIns="92815" bIns="92815" anchor="ctr"/>
          <a:lstStyle/>
          <a:p>
            <a:pPr>
              <a:defRPr sz="7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14866283" y="20505917"/>
            <a:ext cx="18763159" cy="261528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 algn="l">
              <a:defRPr sz="8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Экстренная рассылка пресс-релиза по СМИ</a:t>
            </a:r>
          </a:p>
        </p:txBody>
      </p:sp>
      <p:sp>
        <p:nvSpPr>
          <p:cNvPr id="199" name="Shape 199"/>
          <p:cNvSpPr/>
          <p:nvPr/>
        </p:nvSpPr>
        <p:spPr>
          <a:xfrm>
            <a:off x="11614669" y="20964071"/>
            <a:ext cx="999431" cy="1698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7488" tIns="87488" rIns="87488" bIns="87488" anchor="ctr">
            <a:spAutoFit/>
          </a:bodyPr>
          <a:lstStyle>
            <a:lvl1pPr>
              <a:defRPr sz="10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38100" dist="381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87488" tIns="87488" rIns="87488" bIns="87488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87488" tIns="87488" rIns="87488" bIns="87488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38100" dist="381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87488" tIns="87488" rIns="87488" bIns="87488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87488" tIns="87488" rIns="87488" bIns="87488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732</Words>
  <Application>Microsoft Office PowerPoint</Application>
  <PresentationFormat>Произвольный</PresentationFormat>
  <Paragraphs>175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Света</dc:creator>
  <cp:lastModifiedBy>Света</cp:lastModifiedBy>
  <cp:revision>14</cp:revision>
  <dcterms:modified xsi:type="dcterms:W3CDTF">2016-06-03T07:33:36Z</dcterms:modified>
</cp:coreProperties>
</file>